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3"/>
  </p:notesMasterIdLst>
  <p:sldIdLst>
    <p:sldId id="256" r:id="rId2"/>
    <p:sldId id="258" r:id="rId3"/>
    <p:sldId id="259" r:id="rId4"/>
    <p:sldId id="260" r:id="rId5"/>
    <p:sldId id="262" r:id="rId6"/>
    <p:sldId id="265" r:id="rId7"/>
    <p:sldId id="266" r:id="rId8"/>
    <p:sldId id="267" r:id="rId9"/>
    <p:sldId id="268" r:id="rId10"/>
    <p:sldId id="269"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689" autoAdjust="0"/>
  </p:normalViewPr>
  <p:slideViewPr>
    <p:cSldViewPr snapToGrid="0">
      <p:cViewPr varScale="1">
        <p:scale>
          <a:sx n="90" d="100"/>
          <a:sy n="90" d="100"/>
        </p:scale>
        <p:origin x="370"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AF99D-2173-4335-BDDA-A75120052152}" type="datetimeFigureOut">
              <a:rPr lang="en-US" smtClean="0"/>
              <a:t>26-Mar-26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B7EFE8-CB79-4EC3-B28F-012CCA109CC7}" type="slidenum">
              <a:rPr lang="en-US" smtClean="0"/>
              <a:t>‹#›</a:t>
            </a:fld>
            <a:endParaRPr lang="en-US"/>
          </a:p>
        </p:txBody>
      </p:sp>
    </p:spTree>
    <p:extLst>
      <p:ext uri="{BB962C8B-B14F-4D97-AF65-F5344CB8AC3E}">
        <p14:creationId xmlns:p14="http://schemas.microsoft.com/office/powerpoint/2010/main" val="168153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B7EFE8-CB79-4EC3-B28F-012CCA109CC7}" type="slidenum">
              <a:rPr lang="en-US" smtClean="0"/>
              <a:t>6</a:t>
            </a:fld>
            <a:endParaRPr lang="en-US"/>
          </a:p>
        </p:txBody>
      </p:sp>
    </p:spTree>
    <p:extLst>
      <p:ext uri="{BB962C8B-B14F-4D97-AF65-F5344CB8AC3E}">
        <p14:creationId xmlns:p14="http://schemas.microsoft.com/office/powerpoint/2010/main" val="261761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01C7-D4FC-A9E8-1893-469F4D7AF5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E71276-FFD8-922C-E756-FB4E4825FF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D685CC-BF25-F83E-129E-20FEA0F741D0}"/>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C5CAFAB7-0B9E-C1E8-2CBC-4969945BBE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309E3-4C68-EF69-CB76-C655967FE14A}"/>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51215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6C2C4-E571-60E0-FA7D-7BC2DB6524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60A87-4F9E-5791-0516-80BBD9185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E4A70-B287-9602-FA16-15B6A01D1CA7}"/>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E02A3A07-F2A9-C7AC-EAB1-1B07D3D263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142278-81C3-2555-8F7C-6ACCDF18B278}"/>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1997967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DAA42-A485-1304-8576-4F198628CB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1400E6-2418-ADBA-92FD-B2A53DE4ED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1B60C9-DBDD-4E5B-BEB5-7D79CC1F7C64}"/>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A0F8D6B8-7473-5201-81E2-B7064CA88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644973-A940-DC08-C442-6CAC03DD748E}"/>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117793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58A54-4F0F-DB97-2CB2-D9AC088EDC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9C536D-872F-1F6B-CD42-9966932212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AED2FC-AEA5-6537-8D2E-D9F32B0AE7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72C0B0-03FB-450D-D626-8E4FAF9D5EDA}"/>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6" name="Footer Placeholder 5">
            <a:extLst>
              <a:ext uri="{FF2B5EF4-FFF2-40B4-BE49-F238E27FC236}">
                <a16:creationId xmlns:a16="http://schemas.microsoft.com/office/drawing/2014/main" id="{B1CB746F-0C20-9581-F8FD-1626D0FF3C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AB1B12-3190-7417-6DD6-64A396F713C0}"/>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33859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57A6-1FFF-AA18-A6E1-A9B329C586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559B88-E02F-4374-E30B-D7B7FF7C7F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5A94CD-A6AA-F3EB-DEC3-6D4DED5EBF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3CDE2C-AA16-0838-C846-85DF18A3DE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57B703-D2D5-8FCC-0656-1FD4AD14FB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4278A3-D549-C498-009C-520FF2B23FA6}"/>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8" name="Footer Placeholder 7">
            <a:extLst>
              <a:ext uri="{FF2B5EF4-FFF2-40B4-BE49-F238E27FC236}">
                <a16:creationId xmlns:a16="http://schemas.microsoft.com/office/drawing/2014/main" id="{9501C54B-27C5-B453-6108-E3420D3E51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DC3C6B-14DA-BDBE-2252-466690B8463B}"/>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1989190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C183A-2096-BE47-122B-5B52001FDA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DFAEB5-5277-BF67-82BE-F420B17CAEE5}"/>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4" name="Footer Placeholder 3">
            <a:extLst>
              <a:ext uri="{FF2B5EF4-FFF2-40B4-BE49-F238E27FC236}">
                <a16:creationId xmlns:a16="http://schemas.microsoft.com/office/drawing/2014/main" id="{4ED81FCC-63BF-351F-4E01-0A5FDC61F2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54B3F3-44EB-CDFE-31D2-94413E0A0788}"/>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3881888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4DD0DB-1B95-ACBA-0F9C-BA20F8630D04}"/>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3" name="Footer Placeholder 2">
            <a:extLst>
              <a:ext uri="{FF2B5EF4-FFF2-40B4-BE49-F238E27FC236}">
                <a16:creationId xmlns:a16="http://schemas.microsoft.com/office/drawing/2014/main" id="{420278DA-89BE-6836-11B0-DDE304FF9B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B71F64-FBF9-580C-9774-B70201240A28}"/>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2051947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AC9F0-15A9-55F8-5613-E2DBC49792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D92120-0D1C-A5E4-7840-7BC146CE35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EFE0-41F1-3868-B0A4-F0A1E0507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CA29D5-4E31-37CA-A6B5-E17694B131D4}"/>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6" name="Footer Placeholder 5">
            <a:extLst>
              <a:ext uri="{FF2B5EF4-FFF2-40B4-BE49-F238E27FC236}">
                <a16:creationId xmlns:a16="http://schemas.microsoft.com/office/drawing/2014/main" id="{12AAAE47-4C4F-8BAD-3ADB-62F05656B9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91A14-B5FE-1709-1D4D-4A9043A95161}"/>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878293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3CB61-17D4-2F07-262B-BB998E7834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C6E506-52C2-2787-2248-BFEA6E41D8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82F2E2-DF25-721D-FB2C-8B0B27531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1CCC1-0618-8B16-9E34-B719B6169E98}"/>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6" name="Footer Placeholder 5">
            <a:extLst>
              <a:ext uri="{FF2B5EF4-FFF2-40B4-BE49-F238E27FC236}">
                <a16:creationId xmlns:a16="http://schemas.microsoft.com/office/drawing/2014/main" id="{830E7FA2-90F5-F5EA-BC61-AF177C1486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50333F-2D38-0C05-9C92-9B3834B53240}"/>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428308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1AB77-14D3-8ACE-E801-1737D9C501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D922F0-8945-2698-7579-60FDD91380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E626C7-0530-4040-41E2-D6AF3EBEFB2A}"/>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F25EB1B0-761F-13A6-6885-8A7C77795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4BCFE-57F0-31CC-ECD7-2BFFE429B335}"/>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1785916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D8DFBD-816E-212A-83D4-893AEBEAED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E20F43-EED5-A93B-68FD-D8F3349236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7614B-5EA7-DA39-9B7F-576D08812A32}"/>
              </a:ext>
            </a:extLst>
          </p:cNvPr>
          <p:cNvSpPr>
            <a:spLocks noGrp="1"/>
          </p:cNvSpPr>
          <p:nvPr>
            <p:ph type="dt" sz="half" idx="10"/>
          </p:nvPr>
        </p:nvSpPr>
        <p:spPr/>
        <p:txBody>
          <a:body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8CA4DA27-808E-D3BD-D89B-04A30EA326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EFE9A-3E86-64EF-7067-413C017F8042}"/>
              </a:ext>
            </a:extLst>
          </p:cNvPr>
          <p:cNvSpPr>
            <a:spLocks noGrp="1"/>
          </p:cNvSpPr>
          <p:nvPr>
            <p:ph type="sldNum" sz="quarter" idx="12"/>
          </p:nvPr>
        </p:nvSpPr>
        <p:spPr/>
        <p:txBody>
          <a:bodyPr/>
          <a:lstStyle/>
          <a:p>
            <a:fld id="{FAEA3F88-E259-4007-A4FD-B8DC76B09A17}" type="slidenum">
              <a:rPr lang="en-US" smtClean="0"/>
              <a:t>‹#›</a:t>
            </a:fld>
            <a:endParaRPr lang="en-US"/>
          </a:p>
        </p:txBody>
      </p:sp>
    </p:spTree>
    <p:extLst>
      <p:ext uri="{BB962C8B-B14F-4D97-AF65-F5344CB8AC3E}">
        <p14:creationId xmlns:p14="http://schemas.microsoft.com/office/powerpoint/2010/main" val="3949766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6A0F9D-155F-502C-F040-E3A92F91D4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C6021D-2294-5556-CD89-8CC478E5BC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B370B-E144-26B9-9EF9-5C3097160B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2FEC8-12BE-4DAA-8A13-E65D05996FE8}" type="datetimeFigureOut">
              <a:rPr lang="en-US" smtClean="0"/>
              <a:t>26-Mar-26</a:t>
            </a:fld>
            <a:endParaRPr lang="en-US"/>
          </a:p>
        </p:txBody>
      </p:sp>
      <p:sp>
        <p:nvSpPr>
          <p:cNvPr id="5" name="Footer Placeholder 4">
            <a:extLst>
              <a:ext uri="{FF2B5EF4-FFF2-40B4-BE49-F238E27FC236}">
                <a16:creationId xmlns:a16="http://schemas.microsoft.com/office/drawing/2014/main" id="{A8354A16-E1EA-7CA0-74AB-B777FCF81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ED2506-9D9C-F574-8754-DCFA45ED88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A3F88-E259-4007-A4FD-B8DC76B09A17}" type="slidenum">
              <a:rPr lang="en-US" smtClean="0"/>
              <a:t>‹#›</a:t>
            </a:fld>
            <a:endParaRPr lang="en-US"/>
          </a:p>
        </p:txBody>
      </p:sp>
    </p:spTree>
    <p:extLst>
      <p:ext uri="{BB962C8B-B14F-4D97-AF65-F5344CB8AC3E}">
        <p14:creationId xmlns:p14="http://schemas.microsoft.com/office/powerpoint/2010/main" val="309345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9.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Layout" Target="../slideLayouts/slideLayout4.xml"/><Relationship Id="rId5" Type="http://schemas.openxmlformats.org/officeDocument/2006/relationships/image" Target="../media/image2.emf"/><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emf"/><Relationship Id="rId1" Type="http://schemas.openxmlformats.org/officeDocument/2006/relationships/slideLayout" Target="../slideLayouts/slideLayout4.xml"/><Relationship Id="rId6" Type="http://schemas.openxmlformats.org/officeDocument/2006/relationships/image" Target="../media/image2.emf"/><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2.emf"/><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emf"/><Relationship Id="rId5" Type="http://schemas.openxmlformats.org/officeDocument/2006/relationships/image" Target="../media/image14.jpe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hyperlink" Target="https://platforma.asociatiavasiliada.ro/" TargetMode="Externa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emf"/><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hyperlink" Target="https://www.instagram.com/provocareapentrueradigitala?igsh=MWIzYXpyNXBwb3pv" TargetMode="External"/><Relationship Id="rId3" Type="http://schemas.openxmlformats.org/officeDocument/2006/relationships/image" Target="../media/image1.emf"/><Relationship Id="rId7" Type="http://schemas.openxmlformats.org/officeDocument/2006/relationships/hyperlink" Target="https://www.facebook.com/asociatia.vasiliada/?locale=ro_RO" TargetMode="External"/><Relationship Id="rId2" Type="http://schemas.openxmlformats.org/officeDocument/2006/relationships/image" Target="../media/image19.jpe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emf"/><Relationship Id="rId4" Type="http://schemas.openxmlformats.org/officeDocument/2006/relationships/image" Target="../media/image20.jpeg"/><Relationship Id="rId9" Type="http://schemas.openxmlformats.org/officeDocument/2006/relationships/hyperlink" Target="https://www.tiktok.com/@asociaia.vasiliad?_r=1&amp;_t=ZN-93EEMZa2sio"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sv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image" Target="../media/image22.png"/><Relationship Id="rId16"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1.svg"/><Relationship Id="rId5" Type="http://schemas.openxmlformats.org/officeDocument/2006/relationships/image" Target="../media/image25.png"/><Relationship Id="rId15" Type="http://schemas.openxmlformats.org/officeDocument/2006/relationships/image" Target="../media/image3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BCEF0E23-BD18-69E3-0554-D898E589D26A}"/>
              </a:ext>
            </a:extLst>
          </p:cNvPr>
          <p:cNvSpPr>
            <a:spLocks noGrp="1"/>
          </p:cNvSpPr>
          <p:nvPr>
            <p:ph type="body" sz="half" idx="2"/>
          </p:nvPr>
        </p:nvSpPr>
        <p:spPr>
          <a:xfrm>
            <a:off x="849516" y="3246687"/>
            <a:ext cx="3932237" cy="2094228"/>
          </a:xfrm>
        </p:spPr>
        <p:txBody>
          <a:bodyPr>
            <a:normAutofit lnSpcReduction="10000"/>
          </a:bodyPr>
          <a:lstStyle/>
          <a:p>
            <a:r>
              <a:rPr lang="ro-RO" sz="1200" b="1" dirty="0"/>
              <a:t> </a:t>
            </a:r>
            <a:endParaRPr lang="en-US" sz="1200" dirty="0"/>
          </a:p>
          <a:p>
            <a:pPr lvl="0" algn="ctr"/>
            <a:r>
              <a:rPr lang="ro-RO" sz="1800" b="1" i="1" dirty="0"/>
              <a:t>INVESTIȚIA I9. DIGITALIZAREA SECTORULUI ORGANIZAȚIILOR NEGUVERNAMENTALE</a:t>
            </a:r>
            <a:endParaRPr lang="en-US" sz="1800" dirty="0"/>
          </a:p>
          <a:p>
            <a:pPr lvl="0" algn="ctr"/>
            <a:endParaRPr lang="ro-RO" sz="1800" b="1" i="1" dirty="0"/>
          </a:p>
          <a:p>
            <a:pPr lvl="0" algn="ctr"/>
            <a:r>
              <a:rPr lang="ro-RO" sz="1800" b="1" i="1" dirty="0"/>
              <a:t>COMPONENTA C7. TRANSFORMARE DIGITALĂ</a:t>
            </a:r>
            <a:endParaRPr lang="en-US" sz="1800" dirty="0"/>
          </a:p>
          <a:p>
            <a:endParaRPr lang="en-US" sz="1200" dirty="0"/>
          </a:p>
        </p:txBody>
      </p:sp>
      <p:pic>
        <p:nvPicPr>
          <p:cNvPr id="26" name="Picture 25">
            <a:extLst>
              <a:ext uri="{FF2B5EF4-FFF2-40B4-BE49-F238E27FC236}">
                <a16:creationId xmlns:a16="http://schemas.microsoft.com/office/drawing/2014/main" id="{4C6348BB-F2FF-B229-6F86-1349CC63EDF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5063" y="349590"/>
            <a:ext cx="8703266" cy="807822"/>
          </a:xfrm>
          <a:prstGeom prst="rect">
            <a:avLst/>
          </a:prstGeom>
          <a:noFill/>
          <a:ln>
            <a:noFill/>
          </a:ln>
        </p:spPr>
      </p:pic>
      <p:sp>
        <p:nvSpPr>
          <p:cNvPr id="31" name="TextBox 30">
            <a:extLst>
              <a:ext uri="{FF2B5EF4-FFF2-40B4-BE49-F238E27FC236}">
                <a16:creationId xmlns:a16="http://schemas.microsoft.com/office/drawing/2014/main" id="{79714E2A-9329-9B58-D602-73AA5CB8E703}"/>
              </a:ext>
            </a:extLst>
          </p:cNvPr>
          <p:cNvSpPr txBox="1"/>
          <p:nvPr/>
        </p:nvSpPr>
        <p:spPr>
          <a:xfrm>
            <a:off x="721954" y="2292580"/>
            <a:ext cx="11634280" cy="1077218"/>
          </a:xfrm>
          <a:prstGeom prst="rect">
            <a:avLst/>
          </a:prstGeom>
          <a:noFill/>
        </p:spPr>
        <p:txBody>
          <a:bodyPr wrap="square">
            <a:spAutoFit/>
          </a:bodyPr>
          <a:lstStyle/>
          <a:p>
            <a:r>
              <a:rPr lang="ro-RO" sz="3200" b="1" dirty="0"/>
              <a:t>„Provocarea pentru Era Digitală – </a:t>
            </a:r>
          </a:p>
          <a:p>
            <a:r>
              <a:rPr lang="ro-RO" sz="3200" b="1" dirty="0"/>
              <a:t>Ambiția pentru Transformare”</a:t>
            </a:r>
            <a:endParaRPr lang="en-US" sz="3200" dirty="0"/>
          </a:p>
        </p:txBody>
      </p:sp>
      <p:sp>
        <p:nvSpPr>
          <p:cNvPr id="3" name="TextBox 2">
            <a:extLst>
              <a:ext uri="{FF2B5EF4-FFF2-40B4-BE49-F238E27FC236}">
                <a16:creationId xmlns:a16="http://schemas.microsoft.com/office/drawing/2014/main" id="{A0C4BBBF-91D7-41E8-0FF3-37B1A69505C7}"/>
              </a:ext>
            </a:extLst>
          </p:cNvPr>
          <p:cNvSpPr txBox="1"/>
          <p:nvPr/>
        </p:nvSpPr>
        <p:spPr>
          <a:xfrm>
            <a:off x="718586" y="1338473"/>
            <a:ext cx="10249744" cy="954107"/>
          </a:xfrm>
          <a:prstGeom prst="rect">
            <a:avLst/>
          </a:prstGeom>
          <a:noFill/>
        </p:spPr>
        <p:txBody>
          <a:bodyPr wrap="square">
            <a:spAutoFit/>
          </a:bodyPr>
          <a:lstStyle/>
          <a:p>
            <a:pPr algn="ctr"/>
            <a:r>
              <a:rPr lang="ro-RO" sz="2800" b="1" dirty="0"/>
              <a:t>Conferința „Digitalizarea: Provocări și oportunități”</a:t>
            </a:r>
          </a:p>
          <a:p>
            <a:pPr algn="ctr"/>
            <a:r>
              <a:rPr lang="ro-RO" sz="2800" b="1" dirty="0"/>
              <a:t>Craiova, 26 martie, ora 14.00</a:t>
            </a:r>
            <a:endParaRPr lang="en-US" sz="2800" b="1" dirty="0"/>
          </a:p>
        </p:txBody>
      </p:sp>
      <p:pic>
        <p:nvPicPr>
          <p:cNvPr id="4" name="Imagine 15">
            <a:extLst>
              <a:ext uri="{FF2B5EF4-FFF2-40B4-BE49-F238E27FC236}">
                <a16:creationId xmlns:a16="http://schemas.microsoft.com/office/drawing/2014/main" id="{2E9AC75C-27DC-9834-A0D6-A6074545A7C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4220" y="5947256"/>
            <a:ext cx="5623560" cy="835660"/>
          </a:xfrm>
          <a:prstGeom prst="rect">
            <a:avLst/>
          </a:prstGeom>
          <a:noFill/>
          <a:ln>
            <a:noFill/>
          </a:ln>
        </p:spPr>
      </p:pic>
      <p:pic>
        <p:nvPicPr>
          <p:cNvPr id="9" name="Picture Placeholder 8">
            <a:extLst>
              <a:ext uri="{FF2B5EF4-FFF2-40B4-BE49-F238E27FC236}">
                <a16:creationId xmlns:a16="http://schemas.microsoft.com/office/drawing/2014/main" id="{4927E44F-B319-FDE5-321C-95F7D3E4A33F}"/>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l="2508" t="10700" r="2508"/>
          <a:stretch>
            <a:fillRect/>
          </a:stretch>
        </p:blipFill>
        <p:spPr>
          <a:xfrm>
            <a:off x="7038104" y="2292580"/>
            <a:ext cx="4431942" cy="3125082"/>
          </a:xfrm>
          <a:prstGeom prst="rect">
            <a:avLst/>
          </a:prstGeom>
        </p:spPr>
      </p:pic>
    </p:spTree>
    <p:extLst>
      <p:ext uri="{BB962C8B-B14F-4D97-AF65-F5344CB8AC3E}">
        <p14:creationId xmlns:p14="http://schemas.microsoft.com/office/powerpoint/2010/main" val="4137141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B792C01-268B-7615-3C62-5C989E62924F}"/>
              </a:ext>
            </a:extLst>
          </p:cNvPr>
          <p:cNvSpPr>
            <a:spLocks noGrp="1"/>
          </p:cNvSpPr>
          <p:nvPr>
            <p:ph sz="half" idx="1"/>
          </p:nvPr>
        </p:nvSpPr>
        <p:spPr>
          <a:xfrm>
            <a:off x="4470581" y="1948187"/>
            <a:ext cx="4775019" cy="3097946"/>
          </a:xfrm>
        </p:spPr>
        <p:txBody>
          <a:bodyPr>
            <a:normAutofit fontScale="92500" lnSpcReduction="10000"/>
          </a:bodyPr>
          <a:lstStyle/>
          <a:p>
            <a:r>
              <a:rPr lang="ro-RO" b="1" u="sng" dirty="0"/>
              <a:t>OBIECTIV GENERAL</a:t>
            </a:r>
            <a:endParaRPr lang="en-US" dirty="0"/>
          </a:p>
          <a:p>
            <a:pPr marL="0" lvl="0" indent="0" algn="just">
              <a:buNone/>
            </a:pPr>
            <a:r>
              <a:rPr lang="ro-RO" sz="2400" dirty="0"/>
              <a:t>Integrarea Tehno­logiei DIGITALE și acomodarea cu noile tehnologii ale celor 15 angajați și 10 voluntari în vederea efectuării cu ușurință a operațiunilor zilnice din asociație prin participarea lor la cursuri de formare pentru dobândirea capacităților de lucru cu beneficiarii la distanță, creșterea și vizibilitatea organizației. </a:t>
            </a:r>
            <a:endParaRPr lang="en-US" sz="2400" dirty="0"/>
          </a:p>
        </p:txBody>
      </p:sp>
      <p:pic>
        <p:nvPicPr>
          <p:cNvPr id="4" name="Picture 3">
            <a:extLst>
              <a:ext uri="{FF2B5EF4-FFF2-40B4-BE49-F238E27FC236}">
                <a16:creationId xmlns:a16="http://schemas.microsoft.com/office/drawing/2014/main" id="{E002B527-2F43-7F6F-6319-DC2AA65FEF1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3845" y="244865"/>
            <a:ext cx="10119955" cy="939317"/>
          </a:xfrm>
          <a:prstGeom prst="rect">
            <a:avLst/>
          </a:prstGeom>
          <a:noFill/>
          <a:ln>
            <a:noFill/>
          </a:ln>
        </p:spPr>
      </p:pic>
      <p:pic>
        <p:nvPicPr>
          <p:cNvPr id="2" name="Imagine 15">
            <a:extLst>
              <a:ext uri="{FF2B5EF4-FFF2-40B4-BE49-F238E27FC236}">
                <a16:creationId xmlns:a16="http://schemas.microsoft.com/office/drawing/2014/main" id="{2FD74C4A-705A-67EC-B932-A00800B1C6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2718" y="5805329"/>
            <a:ext cx="7083929" cy="1052670"/>
          </a:xfrm>
          <a:prstGeom prst="rect">
            <a:avLst/>
          </a:prstGeom>
          <a:noFill/>
          <a:ln>
            <a:noFill/>
          </a:ln>
        </p:spPr>
      </p:pic>
      <p:pic>
        <p:nvPicPr>
          <p:cNvPr id="7" name="Picture 6">
            <a:extLst>
              <a:ext uri="{FF2B5EF4-FFF2-40B4-BE49-F238E27FC236}">
                <a16:creationId xmlns:a16="http://schemas.microsoft.com/office/drawing/2014/main" id="{21320C6F-3EF1-2DC6-8601-40051CF3ED99}"/>
              </a:ext>
            </a:extLst>
          </p:cNvPr>
          <p:cNvPicPr>
            <a:picLocks noChangeAspect="1"/>
          </p:cNvPicPr>
          <p:nvPr/>
        </p:nvPicPr>
        <p:blipFill>
          <a:blip r:embed="rId4">
            <a:extLst>
              <a:ext uri="{28A0092B-C50C-407E-A947-70E740481C1C}">
                <a14:useLocalDpi xmlns:a14="http://schemas.microsoft.com/office/drawing/2010/main" val="0"/>
              </a:ext>
            </a:extLst>
          </a:blip>
          <a:srcRect t="3570"/>
          <a:stretch>
            <a:fillRect/>
          </a:stretch>
        </p:blipFill>
        <p:spPr>
          <a:xfrm>
            <a:off x="314987" y="1795361"/>
            <a:ext cx="4015461" cy="3097945"/>
          </a:xfrm>
          <a:prstGeom prst="rect">
            <a:avLst/>
          </a:prstGeom>
        </p:spPr>
      </p:pic>
      <p:pic>
        <p:nvPicPr>
          <p:cNvPr id="9" name="Picture 8">
            <a:extLst>
              <a:ext uri="{FF2B5EF4-FFF2-40B4-BE49-F238E27FC236}">
                <a16:creationId xmlns:a16="http://schemas.microsoft.com/office/drawing/2014/main" id="{4D702F20-9BEF-BEB9-7963-4554FF513648}"/>
              </a:ext>
            </a:extLst>
          </p:cNvPr>
          <p:cNvPicPr>
            <a:picLocks noChangeAspect="1"/>
          </p:cNvPicPr>
          <p:nvPr/>
        </p:nvPicPr>
        <p:blipFill>
          <a:blip r:embed="rId5">
            <a:extLst>
              <a:ext uri="{28A0092B-C50C-407E-A947-70E740481C1C}">
                <a14:useLocalDpi xmlns:a14="http://schemas.microsoft.com/office/drawing/2010/main" val="0"/>
              </a:ext>
            </a:extLst>
          </a:blip>
          <a:srcRect b="8814"/>
          <a:stretch>
            <a:fillRect/>
          </a:stretch>
        </p:blipFill>
        <p:spPr>
          <a:xfrm>
            <a:off x="9505817" y="1355521"/>
            <a:ext cx="2124618" cy="4198612"/>
          </a:xfrm>
          <a:prstGeom prst="rect">
            <a:avLst/>
          </a:prstGeom>
        </p:spPr>
      </p:pic>
    </p:spTree>
    <p:extLst>
      <p:ext uri="{BB962C8B-B14F-4D97-AF65-F5344CB8AC3E}">
        <p14:creationId xmlns:p14="http://schemas.microsoft.com/office/powerpoint/2010/main" val="3429829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BAB2D-9BD0-06C0-70B6-E0BEFEE275C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7DD653F-E9D6-4F35-F910-47B3F1726ACF}"/>
              </a:ext>
            </a:extLst>
          </p:cNvPr>
          <p:cNvSpPr>
            <a:spLocks noGrp="1"/>
          </p:cNvSpPr>
          <p:nvPr>
            <p:ph sz="half" idx="1"/>
          </p:nvPr>
        </p:nvSpPr>
        <p:spPr>
          <a:xfrm>
            <a:off x="554474" y="1268872"/>
            <a:ext cx="11407251" cy="1836147"/>
          </a:xfrm>
        </p:spPr>
        <p:txBody>
          <a:bodyPr>
            <a:normAutofit/>
          </a:bodyPr>
          <a:lstStyle/>
          <a:p>
            <a:pPr marL="0" indent="0">
              <a:buNone/>
            </a:pPr>
            <a:r>
              <a:rPr lang="ro-RO" b="1" dirty="0"/>
              <a:t>Principalele activități:</a:t>
            </a:r>
            <a:endParaRPr lang="en-US" dirty="0"/>
          </a:p>
          <a:p>
            <a:pPr marL="0" lvl="0" indent="0" algn="just">
              <a:buNone/>
            </a:pPr>
            <a:r>
              <a:rPr lang="ro-RO" sz="2400" dirty="0"/>
              <a:t>1. Achiziționarea de echipamente pentru ca activitatea desfășurată de specialiștii din centrele noastre sociale să poată folosi tehnologia avansată în furnizarea serviciilor sociale. </a:t>
            </a:r>
            <a:endParaRPr lang="en-US" sz="2400" dirty="0"/>
          </a:p>
        </p:txBody>
      </p:sp>
      <p:pic>
        <p:nvPicPr>
          <p:cNvPr id="4" name="Picture 3">
            <a:extLst>
              <a:ext uri="{FF2B5EF4-FFF2-40B4-BE49-F238E27FC236}">
                <a16:creationId xmlns:a16="http://schemas.microsoft.com/office/drawing/2014/main" id="{F2BD8AAD-464D-348C-ED1E-FFEB0F9215C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5" name="Content Placeholder 4">
            <a:extLst>
              <a:ext uri="{FF2B5EF4-FFF2-40B4-BE49-F238E27FC236}">
                <a16:creationId xmlns:a16="http://schemas.microsoft.com/office/drawing/2014/main" id="{81CBE5F9-C48D-C20A-693B-C540B915AA0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846909" y="2995840"/>
            <a:ext cx="2220737" cy="2960984"/>
          </a:xfrm>
          <a:prstGeom prst="rect">
            <a:avLst/>
          </a:prstGeom>
        </p:spPr>
      </p:pic>
      <p:pic>
        <p:nvPicPr>
          <p:cNvPr id="7" name="Content Placeholder 4">
            <a:extLst>
              <a:ext uri="{FF2B5EF4-FFF2-40B4-BE49-F238E27FC236}">
                <a16:creationId xmlns:a16="http://schemas.microsoft.com/office/drawing/2014/main" id="{C949B7E7-9D6A-50AA-1F38-74F02D475FE2}"/>
              </a:ext>
            </a:extLst>
          </p:cNvPr>
          <p:cNvPicPr>
            <a:picLocks noChangeAspect="1"/>
          </p:cNvPicPr>
          <p:nvPr/>
        </p:nvPicPr>
        <p:blipFill>
          <a:blip r:embed="rId4">
            <a:extLst>
              <a:ext uri="{28A0092B-C50C-407E-A947-70E740481C1C}">
                <a14:useLocalDpi xmlns:a14="http://schemas.microsoft.com/office/drawing/2010/main" val="0"/>
              </a:ext>
            </a:extLst>
          </a:blip>
          <a:srcRect t="17284" r="7025" b="7116"/>
          <a:stretch>
            <a:fillRect/>
          </a:stretch>
        </p:blipFill>
        <p:spPr>
          <a:xfrm>
            <a:off x="271078" y="3186184"/>
            <a:ext cx="4040112" cy="2463800"/>
          </a:xfrm>
          <a:prstGeom prst="rect">
            <a:avLst/>
          </a:prstGeom>
        </p:spPr>
      </p:pic>
      <p:sp>
        <p:nvSpPr>
          <p:cNvPr id="8" name="Content Placeholder 5">
            <a:extLst>
              <a:ext uri="{FF2B5EF4-FFF2-40B4-BE49-F238E27FC236}">
                <a16:creationId xmlns:a16="http://schemas.microsoft.com/office/drawing/2014/main" id="{BAEC3A2B-FA8A-84DA-F69F-85693D36E6EE}"/>
              </a:ext>
            </a:extLst>
          </p:cNvPr>
          <p:cNvSpPr txBox="1">
            <a:spLocks/>
          </p:cNvSpPr>
          <p:nvPr/>
        </p:nvSpPr>
        <p:spPr>
          <a:xfrm>
            <a:off x="4413104" y="3429000"/>
            <a:ext cx="5456178" cy="19168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dirty="0"/>
              <a:t>2 calculatoare desktop cu monitor</a:t>
            </a:r>
            <a:endParaRPr lang="en-US" dirty="0"/>
          </a:p>
          <a:p>
            <a:r>
              <a:rPr lang="ro-RO" dirty="0"/>
              <a:t>1 laptop</a:t>
            </a:r>
            <a:endParaRPr lang="en-US" dirty="0"/>
          </a:p>
          <a:p>
            <a:r>
              <a:rPr lang="ro-RO" dirty="0"/>
              <a:t>5 tablete</a:t>
            </a:r>
            <a:endParaRPr lang="en-US" dirty="0"/>
          </a:p>
          <a:p>
            <a:r>
              <a:rPr lang="ro-RO" dirty="0"/>
              <a:t>1 hard disk</a:t>
            </a:r>
            <a:endParaRPr lang="en-US" dirty="0"/>
          </a:p>
        </p:txBody>
      </p:sp>
      <p:pic>
        <p:nvPicPr>
          <p:cNvPr id="9" name="Imagine 15">
            <a:extLst>
              <a:ext uri="{FF2B5EF4-FFF2-40B4-BE49-F238E27FC236}">
                <a16:creationId xmlns:a16="http://schemas.microsoft.com/office/drawing/2014/main" id="{D152DC83-1128-DA2B-34F6-919F4DAB5D3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22718" y="5805329"/>
            <a:ext cx="7083929" cy="1052670"/>
          </a:xfrm>
          <a:prstGeom prst="rect">
            <a:avLst/>
          </a:prstGeom>
          <a:noFill/>
          <a:ln>
            <a:noFill/>
          </a:ln>
        </p:spPr>
      </p:pic>
      <p:sp>
        <p:nvSpPr>
          <p:cNvPr id="11" name="TextBox 10">
            <a:extLst>
              <a:ext uri="{FF2B5EF4-FFF2-40B4-BE49-F238E27FC236}">
                <a16:creationId xmlns:a16="http://schemas.microsoft.com/office/drawing/2014/main" id="{4DD3CEAE-8D75-2B14-64F1-C19A78981D88}"/>
              </a:ext>
            </a:extLst>
          </p:cNvPr>
          <p:cNvSpPr txBox="1"/>
          <p:nvPr/>
        </p:nvSpPr>
        <p:spPr>
          <a:xfrm>
            <a:off x="527128" y="2689520"/>
            <a:ext cx="9930106" cy="461665"/>
          </a:xfrm>
          <a:prstGeom prst="rect">
            <a:avLst/>
          </a:prstGeom>
          <a:noFill/>
        </p:spPr>
        <p:txBody>
          <a:bodyPr wrap="square">
            <a:spAutoFit/>
          </a:bodyPr>
          <a:lstStyle/>
          <a:p>
            <a:r>
              <a:rPr lang="ro-RO" sz="2400" b="1" dirty="0"/>
              <a:t>Centrul Social de Urgență pentru Persoane fără Adăpost „Sf. Vasile” </a:t>
            </a:r>
            <a:r>
              <a:rPr lang="ro-RO" sz="2400" dirty="0"/>
              <a:t>a primit: </a:t>
            </a:r>
            <a:endParaRPr lang="en-US" sz="2400" dirty="0"/>
          </a:p>
        </p:txBody>
      </p:sp>
    </p:spTree>
    <p:extLst>
      <p:ext uri="{BB962C8B-B14F-4D97-AF65-F5344CB8AC3E}">
        <p14:creationId xmlns:p14="http://schemas.microsoft.com/office/powerpoint/2010/main" val="300008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C3CF-56BF-2792-2DFA-2FB65A5778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CEAF42-5F3F-7C88-45A4-2CB10B543418}"/>
              </a:ext>
            </a:extLst>
          </p:cNvPr>
          <p:cNvSpPr>
            <a:spLocks noGrp="1"/>
          </p:cNvSpPr>
          <p:nvPr>
            <p:ph sz="half" idx="1"/>
          </p:nvPr>
        </p:nvSpPr>
        <p:spPr>
          <a:xfrm>
            <a:off x="914400" y="1770609"/>
            <a:ext cx="3018661" cy="1341448"/>
          </a:xfrm>
        </p:spPr>
        <p:txBody>
          <a:bodyPr>
            <a:normAutofit/>
          </a:bodyPr>
          <a:lstStyle/>
          <a:p>
            <a:pPr lvl="0"/>
            <a:r>
              <a:rPr lang="ro-RO" sz="2400" dirty="0"/>
              <a:t>1 laptop</a:t>
            </a:r>
            <a:endParaRPr lang="en-US" sz="2400" dirty="0"/>
          </a:p>
          <a:p>
            <a:pPr lvl="0"/>
            <a:r>
              <a:rPr lang="ro-RO" sz="2400" dirty="0"/>
              <a:t>1 tablă interactivă</a:t>
            </a:r>
            <a:endParaRPr lang="en-US" sz="2400" dirty="0"/>
          </a:p>
          <a:p>
            <a:endParaRPr lang="en-US" sz="2400" dirty="0"/>
          </a:p>
        </p:txBody>
      </p:sp>
      <p:pic>
        <p:nvPicPr>
          <p:cNvPr id="8" name="Picture 7">
            <a:extLst>
              <a:ext uri="{FF2B5EF4-FFF2-40B4-BE49-F238E27FC236}">
                <a16:creationId xmlns:a16="http://schemas.microsoft.com/office/drawing/2014/main" id="{314957D4-5FC9-8D12-D76F-0A03FB1A46C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6" name="Picture 5">
            <a:extLst>
              <a:ext uri="{FF2B5EF4-FFF2-40B4-BE49-F238E27FC236}">
                <a16:creationId xmlns:a16="http://schemas.microsoft.com/office/drawing/2014/main" id="{5D00842F-C012-7780-FE16-629D8C5A5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058" y="2724186"/>
            <a:ext cx="2789342" cy="3719123"/>
          </a:xfrm>
          <a:prstGeom prst="rect">
            <a:avLst/>
          </a:prstGeom>
        </p:spPr>
      </p:pic>
      <p:pic>
        <p:nvPicPr>
          <p:cNvPr id="15" name="Content Placeholder 14">
            <a:extLst>
              <a:ext uri="{FF2B5EF4-FFF2-40B4-BE49-F238E27FC236}">
                <a16:creationId xmlns:a16="http://schemas.microsoft.com/office/drawing/2014/main" id="{666BEF66-96D0-1119-4301-9913EFF5C6D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t="19587"/>
          <a:stretch>
            <a:fillRect/>
          </a:stretch>
        </p:blipFill>
        <p:spPr>
          <a:xfrm>
            <a:off x="7091127" y="1309986"/>
            <a:ext cx="4689815" cy="2828401"/>
          </a:xfrm>
          <a:prstGeom prst="rect">
            <a:avLst/>
          </a:prstGeom>
        </p:spPr>
      </p:pic>
      <p:sp>
        <p:nvSpPr>
          <p:cNvPr id="17" name="TextBox 16">
            <a:extLst>
              <a:ext uri="{FF2B5EF4-FFF2-40B4-BE49-F238E27FC236}">
                <a16:creationId xmlns:a16="http://schemas.microsoft.com/office/drawing/2014/main" id="{26A80515-76BB-C344-B202-01D016AEEF4A}"/>
              </a:ext>
            </a:extLst>
          </p:cNvPr>
          <p:cNvSpPr txBox="1"/>
          <p:nvPr/>
        </p:nvSpPr>
        <p:spPr>
          <a:xfrm>
            <a:off x="3307405" y="4480077"/>
            <a:ext cx="8473537" cy="1200329"/>
          </a:xfrm>
          <a:prstGeom prst="rect">
            <a:avLst/>
          </a:prstGeom>
          <a:noFill/>
        </p:spPr>
        <p:txBody>
          <a:bodyPr wrap="square">
            <a:spAutoFit/>
          </a:bodyPr>
          <a:lstStyle/>
          <a:p>
            <a:pPr marL="342900" lvl="0" indent="-342900" algn="just">
              <a:buFont typeface="Arial" panose="020B0604020202020204" pitchFamily="34" charset="0"/>
              <a:buChar char="•"/>
            </a:pPr>
            <a:r>
              <a:rPr lang="ro-RO" sz="2400" dirty="0"/>
              <a:t>10 tablete - Tabletele au fost preinstalate cu softuri educaționale gratuite și materiale cu conținut didactic, adaptate nevoilor specifice ale fiecărui beneficiar.</a:t>
            </a:r>
            <a:endParaRPr lang="en-US" sz="2400" dirty="0"/>
          </a:p>
        </p:txBody>
      </p:sp>
      <p:sp>
        <p:nvSpPr>
          <p:cNvPr id="19" name="TextBox 18">
            <a:extLst>
              <a:ext uri="{FF2B5EF4-FFF2-40B4-BE49-F238E27FC236}">
                <a16:creationId xmlns:a16="http://schemas.microsoft.com/office/drawing/2014/main" id="{2DD63225-ADF1-3CA0-CCF5-8306A219CAB7}"/>
              </a:ext>
            </a:extLst>
          </p:cNvPr>
          <p:cNvSpPr txBox="1"/>
          <p:nvPr/>
        </p:nvSpPr>
        <p:spPr>
          <a:xfrm>
            <a:off x="1509923" y="1254539"/>
            <a:ext cx="8429944" cy="523220"/>
          </a:xfrm>
          <a:prstGeom prst="rect">
            <a:avLst/>
          </a:prstGeom>
          <a:noFill/>
        </p:spPr>
        <p:txBody>
          <a:bodyPr wrap="square">
            <a:spAutoFit/>
          </a:bodyPr>
          <a:lstStyle/>
          <a:p>
            <a:r>
              <a:rPr lang="ro-RO" sz="2800" b="1" dirty="0"/>
              <a:t>Centrul de Zi pentru Copii Filiași a primit:</a:t>
            </a:r>
            <a:endParaRPr lang="en-US" sz="2800" b="1" dirty="0"/>
          </a:p>
        </p:txBody>
      </p:sp>
      <p:pic>
        <p:nvPicPr>
          <p:cNvPr id="20" name="Picture 19">
            <a:extLst>
              <a:ext uri="{FF2B5EF4-FFF2-40B4-BE49-F238E27FC236}">
                <a16:creationId xmlns:a16="http://schemas.microsoft.com/office/drawing/2014/main" id="{25D2A02A-691A-C2F4-B0AC-E60DA1B8D3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16602" y="1760087"/>
            <a:ext cx="2241864" cy="2669357"/>
          </a:xfrm>
          <a:prstGeom prst="rect">
            <a:avLst/>
          </a:prstGeom>
        </p:spPr>
      </p:pic>
      <p:pic>
        <p:nvPicPr>
          <p:cNvPr id="21" name="Imagine 15">
            <a:extLst>
              <a:ext uri="{FF2B5EF4-FFF2-40B4-BE49-F238E27FC236}">
                <a16:creationId xmlns:a16="http://schemas.microsoft.com/office/drawing/2014/main" id="{16690502-6D16-24A5-2FDB-652BD46A473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5883151"/>
            <a:ext cx="7083929" cy="974849"/>
          </a:xfrm>
          <a:prstGeom prst="rect">
            <a:avLst/>
          </a:prstGeom>
          <a:noFill/>
          <a:ln>
            <a:noFill/>
          </a:ln>
        </p:spPr>
      </p:pic>
    </p:spTree>
    <p:extLst>
      <p:ext uri="{BB962C8B-B14F-4D97-AF65-F5344CB8AC3E}">
        <p14:creationId xmlns:p14="http://schemas.microsoft.com/office/powerpoint/2010/main" val="85208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42C95-7C01-9F77-E802-1EC93F975D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3E286A-8A36-EFCC-797A-C75AB17C0580}"/>
              </a:ext>
            </a:extLst>
          </p:cNvPr>
          <p:cNvSpPr>
            <a:spLocks noGrp="1"/>
          </p:cNvSpPr>
          <p:nvPr>
            <p:ph sz="half" idx="1"/>
          </p:nvPr>
        </p:nvSpPr>
        <p:spPr>
          <a:xfrm>
            <a:off x="3577271" y="1290284"/>
            <a:ext cx="5181600" cy="4351338"/>
          </a:xfrm>
        </p:spPr>
        <p:txBody>
          <a:bodyPr>
            <a:normAutofit fontScale="92500" lnSpcReduction="20000"/>
          </a:bodyPr>
          <a:lstStyle/>
          <a:p>
            <a:pPr marL="0" marR="0" indent="0" algn="just">
              <a:lnSpc>
                <a:spcPct val="115000"/>
              </a:lnSpc>
              <a:spcAft>
                <a:spcPts val="1000"/>
              </a:spcAft>
              <a:buNone/>
              <a:tabLst>
                <a:tab pos="180340" algn="l"/>
              </a:tabLst>
            </a:pPr>
            <a:r>
              <a:rPr lang="ro-RO" b="1" dirty="0">
                <a:solidFill>
                  <a:srgbClr val="000000"/>
                </a:solidFill>
                <a:ea typeface="Calibri" panose="020F0502020204030204" pitchFamily="34" charset="0"/>
                <a:cs typeface="Times New Roman" panose="02020603050405020304" pitchFamily="18" charset="0"/>
              </a:rPr>
              <a:t>Sediul Asociației Vasiliada</a:t>
            </a:r>
          </a:p>
          <a:p>
            <a:pPr marR="0" algn="just">
              <a:lnSpc>
                <a:spcPct val="115000"/>
              </a:lnSpc>
              <a:spcAft>
                <a:spcPts val="1000"/>
              </a:spcAft>
              <a:buFont typeface="Wingdings" panose="05000000000000000000" pitchFamily="2" charset="2"/>
              <a:buChar char="§"/>
              <a:tabLst>
                <a:tab pos="180340" algn="l"/>
              </a:tabLst>
            </a:pPr>
            <a:r>
              <a:rPr lang="ro-RO" dirty="0">
                <a:ea typeface="Calibri" panose="020F0502020204030204" pitchFamily="34" charset="0"/>
                <a:cs typeface="Times New Roman" panose="02020603050405020304" pitchFamily="18" charset="0"/>
              </a:rPr>
              <a:t>2 calculatoare desktop cu monitor</a:t>
            </a:r>
            <a:endParaRPr lang="en-US" dirty="0">
              <a:ea typeface="Calibri" panose="020F0502020204030204" pitchFamily="34" charset="0"/>
              <a:cs typeface="Times New Roman" panose="02020603050405020304" pitchFamily="18" charset="0"/>
            </a:endParaRPr>
          </a:p>
          <a:p>
            <a:pPr marR="0" lvl="0" algn="just">
              <a:lnSpc>
                <a:spcPct val="115000"/>
              </a:lnSpc>
              <a:spcAft>
                <a:spcPts val="1000"/>
              </a:spcAft>
              <a:buFont typeface="Wingdings" panose="05000000000000000000" pitchFamily="2" charset="2"/>
              <a:buChar char="§"/>
              <a:tabLst>
                <a:tab pos="180340" algn="l"/>
              </a:tabLst>
            </a:pPr>
            <a:r>
              <a:rPr lang="ro-RO" dirty="0">
                <a:ea typeface="Calibri" panose="020F0502020204030204" pitchFamily="34" charset="0"/>
                <a:cs typeface="Times New Roman" panose="02020603050405020304" pitchFamily="18" charset="0"/>
              </a:rPr>
              <a:t>2 laptop-uri</a:t>
            </a:r>
            <a:endParaRPr lang="en-US" dirty="0">
              <a:ea typeface="Calibri" panose="020F0502020204030204" pitchFamily="34" charset="0"/>
              <a:cs typeface="Times New Roman" panose="02020603050405020304" pitchFamily="18" charset="0"/>
            </a:endParaRPr>
          </a:p>
          <a:p>
            <a:pPr marR="0" lvl="0" algn="just">
              <a:lnSpc>
                <a:spcPct val="115000"/>
              </a:lnSpc>
              <a:spcAft>
                <a:spcPts val="1000"/>
              </a:spcAft>
              <a:buFont typeface="Wingdings" panose="05000000000000000000" pitchFamily="2" charset="2"/>
              <a:buChar char="§"/>
              <a:tabLst>
                <a:tab pos="180340" algn="l"/>
              </a:tabLst>
            </a:pPr>
            <a:r>
              <a:rPr lang="ro-RO" dirty="0">
                <a:solidFill>
                  <a:srgbClr val="000000"/>
                </a:solidFill>
                <a:ea typeface="Calibri" panose="020F0502020204030204" pitchFamily="34" charset="0"/>
                <a:cs typeface="Times New Roman" panose="02020603050405020304" pitchFamily="18" charset="0"/>
              </a:rPr>
              <a:t>5 tablete</a:t>
            </a:r>
            <a:endParaRPr lang="en-US" dirty="0">
              <a:ea typeface="Calibri" panose="020F0502020204030204" pitchFamily="34" charset="0"/>
              <a:cs typeface="Times New Roman" panose="02020603050405020304" pitchFamily="18" charset="0"/>
            </a:endParaRPr>
          </a:p>
          <a:p>
            <a:pPr marR="0" lvl="0" algn="just">
              <a:lnSpc>
                <a:spcPct val="115000"/>
              </a:lnSpc>
              <a:spcAft>
                <a:spcPts val="1000"/>
              </a:spcAft>
              <a:buFont typeface="Wingdings" panose="05000000000000000000" pitchFamily="2" charset="2"/>
              <a:buChar char="§"/>
              <a:tabLst>
                <a:tab pos="180340" algn="l"/>
              </a:tabLst>
            </a:pPr>
            <a:r>
              <a:rPr lang="ro-RO" dirty="0">
                <a:ea typeface="Calibri" panose="020F0502020204030204" pitchFamily="34" charset="0"/>
                <a:cs typeface="Times New Roman" panose="02020603050405020304" pitchFamily="18" charset="0"/>
              </a:rPr>
              <a:t>1 hard disk</a:t>
            </a:r>
            <a:endParaRPr lang="en-US" dirty="0">
              <a:ea typeface="Calibri" panose="020F0502020204030204" pitchFamily="34" charset="0"/>
              <a:cs typeface="Times New Roman" panose="02020603050405020304" pitchFamily="18" charset="0"/>
            </a:endParaRPr>
          </a:p>
          <a:p>
            <a:pPr marR="0" lvl="0" algn="just">
              <a:lnSpc>
                <a:spcPct val="115000"/>
              </a:lnSpc>
              <a:spcAft>
                <a:spcPts val="1000"/>
              </a:spcAft>
              <a:buFont typeface="Wingdings" panose="05000000000000000000" pitchFamily="2" charset="2"/>
              <a:buChar char="§"/>
              <a:tabLst>
                <a:tab pos="180340" algn="l"/>
              </a:tabLst>
            </a:pPr>
            <a:r>
              <a:rPr lang="ro-RO" dirty="0">
                <a:ea typeface="Calibri" panose="020F0502020204030204" pitchFamily="34" charset="0"/>
                <a:cs typeface="Times New Roman" panose="02020603050405020304" pitchFamily="18" charset="0"/>
              </a:rPr>
              <a:t>2 imprimante</a:t>
            </a:r>
            <a:endParaRPr lang="en-US" dirty="0">
              <a:ea typeface="Calibri" panose="020F0502020204030204" pitchFamily="34" charset="0"/>
              <a:cs typeface="Times New Roman" panose="02020603050405020304" pitchFamily="18" charset="0"/>
            </a:endParaRPr>
          </a:p>
          <a:p>
            <a:pPr marR="0" lvl="0" algn="just">
              <a:lnSpc>
                <a:spcPct val="115000"/>
              </a:lnSpc>
              <a:spcAft>
                <a:spcPts val="1000"/>
              </a:spcAft>
              <a:buFont typeface="Wingdings" panose="05000000000000000000" pitchFamily="2" charset="2"/>
              <a:buChar char="§"/>
              <a:tabLst>
                <a:tab pos="180340" algn="l"/>
              </a:tabLst>
            </a:pPr>
            <a:r>
              <a:rPr lang="ro-RO" dirty="0">
                <a:ea typeface="Calibri" panose="020F0502020204030204" pitchFamily="34" charset="0"/>
                <a:cs typeface="Times New Roman" panose="02020603050405020304" pitchFamily="18" charset="0"/>
              </a:rPr>
              <a:t>1 scanner</a:t>
            </a:r>
            <a:endParaRPr lang="en-US" dirty="0"/>
          </a:p>
        </p:txBody>
      </p:sp>
      <p:pic>
        <p:nvPicPr>
          <p:cNvPr id="4" name="Content Placeholder 3">
            <a:extLst>
              <a:ext uri="{FF2B5EF4-FFF2-40B4-BE49-F238E27FC236}">
                <a16:creationId xmlns:a16="http://schemas.microsoft.com/office/drawing/2014/main" id="{6DD90263-FC20-267A-A071-FEB1706D3B0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t="11274"/>
          <a:stretch>
            <a:fillRect/>
          </a:stretch>
        </p:blipFill>
        <p:spPr>
          <a:xfrm>
            <a:off x="504452" y="1253331"/>
            <a:ext cx="2680080" cy="4227463"/>
          </a:xfrm>
          <a:prstGeom prst="rect">
            <a:avLst/>
          </a:prstGeom>
        </p:spPr>
      </p:pic>
      <p:pic>
        <p:nvPicPr>
          <p:cNvPr id="5" name="Picture 4">
            <a:extLst>
              <a:ext uri="{FF2B5EF4-FFF2-40B4-BE49-F238E27FC236}">
                <a16:creationId xmlns:a16="http://schemas.microsoft.com/office/drawing/2014/main" id="{14EE2DF5-B7EE-B6C7-AF7E-4204ED0DAA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6" name="Picture 5">
            <a:extLst>
              <a:ext uri="{FF2B5EF4-FFF2-40B4-BE49-F238E27FC236}">
                <a16:creationId xmlns:a16="http://schemas.microsoft.com/office/drawing/2014/main" id="{D1648B02-5E7F-4891-688E-4AB057027306}"/>
              </a:ext>
            </a:extLst>
          </p:cNvPr>
          <p:cNvPicPr>
            <a:picLocks noChangeAspect="1"/>
          </p:cNvPicPr>
          <p:nvPr/>
        </p:nvPicPr>
        <p:blipFill>
          <a:blip r:embed="rId4">
            <a:extLst>
              <a:ext uri="{28A0092B-C50C-407E-A947-70E740481C1C}">
                <a14:useLocalDpi xmlns:a14="http://schemas.microsoft.com/office/drawing/2010/main" val="0"/>
              </a:ext>
            </a:extLst>
          </a:blip>
          <a:srcRect t="26076"/>
          <a:stretch>
            <a:fillRect/>
          </a:stretch>
        </p:blipFill>
        <p:spPr>
          <a:xfrm>
            <a:off x="9033274" y="1913476"/>
            <a:ext cx="2654274" cy="3488266"/>
          </a:xfrm>
          <a:prstGeom prst="rect">
            <a:avLst/>
          </a:prstGeom>
        </p:spPr>
      </p:pic>
      <p:pic>
        <p:nvPicPr>
          <p:cNvPr id="8" name="Imagine 15">
            <a:extLst>
              <a:ext uri="{FF2B5EF4-FFF2-40B4-BE49-F238E27FC236}">
                <a16:creationId xmlns:a16="http://schemas.microsoft.com/office/drawing/2014/main" id="{8D2D076F-E228-8356-DBF9-2A5A1B526DB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0996" y="5801397"/>
            <a:ext cx="7083929" cy="974849"/>
          </a:xfrm>
          <a:prstGeom prst="rect">
            <a:avLst/>
          </a:prstGeom>
          <a:noFill/>
          <a:ln>
            <a:noFill/>
          </a:ln>
        </p:spPr>
      </p:pic>
    </p:spTree>
    <p:extLst>
      <p:ext uri="{BB962C8B-B14F-4D97-AF65-F5344CB8AC3E}">
        <p14:creationId xmlns:p14="http://schemas.microsoft.com/office/powerpoint/2010/main" val="389947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703DA-4B2D-C976-1D81-80AEB11B9E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E07B85-9803-B68D-74EF-6FD19F7C1B06}"/>
              </a:ext>
            </a:extLst>
          </p:cNvPr>
          <p:cNvSpPr>
            <a:spLocks noGrp="1"/>
          </p:cNvSpPr>
          <p:nvPr>
            <p:ph sz="half" idx="1"/>
          </p:nvPr>
        </p:nvSpPr>
        <p:spPr>
          <a:xfrm>
            <a:off x="690664" y="2220997"/>
            <a:ext cx="7431932" cy="3450456"/>
          </a:xfrm>
        </p:spPr>
        <p:txBody>
          <a:bodyPr>
            <a:normAutofit lnSpcReduction="10000"/>
          </a:bodyPr>
          <a:lstStyle/>
          <a:p>
            <a:pPr marL="0" indent="0" algn="just">
              <a:buNone/>
            </a:pPr>
            <a:r>
              <a:rPr lang="ro-RO" sz="2400" dirty="0"/>
              <a:t>15 angajați și 10 voluntari au participat la Programul de formare profesională. </a:t>
            </a:r>
          </a:p>
          <a:p>
            <a:pPr marL="0" indent="0" algn="just">
              <a:buNone/>
            </a:pPr>
            <a:r>
              <a:rPr lang="ro-RO" sz="2400" dirty="0"/>
              <a:t>Cursul a urmărit dobândirea de către cursanți a unor competențe în ceea ce privește înțelegerea tehnologiilor digitale care pot face facilă comunicarea, creativitatea și inovarea în lucrul cu beneficiarii prin utilizarea unor programe de creație, să cunoască tehnici de securitate cibernetică înțelegând bine posibilitățile utilizării tehnologiei, însă și riscurile aferente, mecanismele și logica ce stau la baza acestor tehnologii.</a:t>
            </a:r>
            <a:endParaRPr lang="en-US" sz="2400" dirty="0"/>
          </a:p>
          <a:p>
            <a:endParaRPr lang="en-US" sz="2400" dirty="0"/>
          </a:p>
        </p:txBody>
      </p:sp>
      <p:pic>
        <p:nvPicPr>
          <p:cNvPr id="4" name="Content Placeholder 3">
            <a:extLst>
              <a:ext uri="{FF2B5EF4-FFF2-40B4-BE49-F238E27FC236}">
                <a16:creationId xmlns:a16="http://schemas.microsoft.com/office/drawing/2014/main" id="{FC963C3A-0F2C-BD30-D13D-046AF84DF6A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968903" y="1512942"/>
            <a:ext cx="2752564" cy="2064423"/>
          </a:xfrm>
          <a:prstGeom prst="rect">
            <a:avLst/>
          </a:prstGeom>
        </p:spPr>
      </p:pic>
      <p:sp>
        <p:nvSpPr>
          <p:cNvPr id="5" name="Content Placeholder 2">
            <a:extLst>
              <a:ext uri="{FF2B5EF4-FFF2-40B4-BE49-F238E27FC236}">
                <a16:creationId xmlns:a16="http://schemas.microsoft.com/office/drawing/2014/main" id="{82BBE9C7-1990-1C0D-F4E7-100F78F24449}"/>
              </a:ext>
            </a:extLst>
          </p:cNvPr>
          <p:cNvSpPr txBox="1">
            <a:spLocks/>
          </p:cNvSpPr>
          <p:nvPr/>
        </p:nvSpPr>
        <p:spPr>
          <a:xfrm>
            <a:off x="5796064" y="2141537"/>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b="1" dirty="0"/>
              <a:t> </a:t>
            </a:r>
            <a:endParaRPr lang="en-US" dirty="0"/>
          </a:p>
        </p:txBody>
      </p:sp>
      <p:pic>
        <p:nvPicPr>
          <p:cNvPr id="6" name="Picture 5">
            <a:extLst>
              <a:ext uri="{FF2B5EF4-FFF2-40B4-BE49-F238E27FC236}">
                <a16:creationId xmlns:a16="http://schemas.microsoft.com/office/drawing/2014/main" id="{7A25EDA6-03D5-2341-28B1-BF2CB851347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sp>
        <p:nvSpPr>
          <p:cNvPr id="9" name="TextBox 8">
            <a:extLst>
              <a:ext uri="{FF2B5EF4-FFF2-40B4-BE49-F238E27FC236}">
                <a16:creationId xmlns:a16="http://schemas.microsoft.com/office/drawing/2014/main" id="{F2880253-0D4F-547A-D0C4-9E85F8212905}"/>
              </a:ext>
            </a:extLst>
          </p:cNvPr>
          <p:cNvSpPr txBox="1"/>
          <p:nvPr/>
        </p:nvSpPr>
        <p:spPr>
          <a:xfrm>
            <a:off x="690664" y="1186547"/>
            <a:ext cx="8613103" cy="954107"/>
          </a:xfrm>
          <a:prstGeom prst="rect">
            <a:avLst/>
          </a:prstGeom>
          <a:noFill/>
        </p:spPr>
        <p:txBody>
          <a:bodyPr wrap="square">
            <a:spAutoFit/>
          </a:bodyPr>
          <a:lstStyle/>
          <a:p>
            <a:r>
              <a:rPr lang="ro-RO" sz="2800" b="1" dirty="0"/>
              <a:t>2. Cursul de formare „Competență digitală, inclusiv de siguranță pe internet și securitate cibernetică”. </a:t>
            </a:r>
            <a:endParaRPr lang="en-US" sz="2800" b="1" dirty="0"/>
          </a:p>
        </p:txBody>
      </p:sp>
      <p:pic>
        <p:nvPicPr>
          <p:cNvPr id="10" name="Picture 9">
            <a:extLst>
              <a:ext uri="{FF2B5EF4-FFF2-40B4-BE49-F238E27FC236}">
                <a16:creationId xmlns:a16="http://schemas.microsoft.com/office/drawing/2014/main" id="{20E94937-A3C5-F27B-0B56-D5CEBBBCF3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5236" y="3750209"/>
            <a:ext cx="3458063" cy="2593547"/>
          </a:xfrm>
          <a:prstGeom prst="rect">
            <a:avLst/>
          </a:prstGeom>
        </p:spPr>
      </p:pic>
      <p:pic>
        <p:nvPicPr>
          <p:cNvPr id="11" name="Imagine 15">
            <a:extLst>
              <a:ext uri="{FF2B5EF4-FFF2-40B4-BE49-F238E27FC236}">
                <a16:creationId xmlns:a16="http://schemas.microsoft.com/office/drawing/2014/main" id="{488C881D-F159-B5A1-E4EA-2D4DA0C431B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91307" y="5671453"/>
            <a:ext cx="7083929" cy="1086310"/>
          </a:xfrm>
          <a:prstGeom prst="rect">
            <a:avLst/>
          </a:prstGeom>
          <a:noFill/>
          <a:ln>
            <a:noFill/>
          </a:ln>
        </p:spPr>
      </p:pic>
    </p:spTree>
    <p:extLst>
      <p:ext uri="{BB962C8B-B14F-4D97-AF65-F5344CB8AC3E}">
        <p14:creationId xmlns:p14="http://schemas.microsoft.com/office/powerpoint/2010/main" val="582926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4BF5E-553A-581C-B906-D797E9C7E0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48826F-060D-881E-19E8-04E9F5374EEB}"/>
              </a:ext>
            </a:extLst>
          </p:cNvPr>
          <p:cNvSpPr>
            <a:spLocks noGrp="1"/>
          </p:cNvSpPr>
          <p:nvPr>
            <p:ph sz="half" idx="1"/>
          </p:nvPr>
        </p:nvSpPr>
        <p:spPr>
          <a:xfrm>
            <a:off x="6172201" y="1905446"/>
            <a:ext cx="5578811" cy="4351338"/>
          </a:xfrm>
        </p:spPr>
        <p:txBody>
          <a:bodyPr>
            <a:normAutofit/>
          </a:bodyPr>
          <a:lstStyle/>
          <a:p>
            <a:pPr marL="0" lvl="0" indent="0" algn="just">
              <a:buNone/>
            </a:pPr>
            <a:r>
              <a:rPr lang="ro-RO" b="1" dirty="0"/>
              <a:t>3.Înființare Platformă CRM - </a:t>
            </a:r>
            <a:r>
              <a:rPr lang="ro-RO" dirty="0"/>
              <a:t>Platforma CRM a fost structurată în trei module principale: </a:t>
            </a:r>
          </a:p>
          <a:p>
            <a:pPr lvl="0" algn="just"/>
            <a:r>
              <a:rPr lang="ro-RO" b="1" dirty="0"/>
              <a:t>Modulul operațional</a:t>
            </a:r>
            <a:r>
              <a:rPr lang="ro-RO" dirty="0"/>
              <a:t> - Gestionarea relațiilor cu beneficiarii,  stocarea și gestionarea datelelor de contact ale beneficiarilor, istoricul interacțiunilor cu organizația, preferințele și nevoile specifice.</a:t>
            </a:r>
            <a:endParaRPr lang="en-US" dirty="0"/>
          </a:p>
          <a:p>
            <a:pPr marR="0" lvl="0" algn="just">
              <a:lnSpc>
                <a:spcPct val="115000"/>
              </a:lnSpc>
              <a:spcAft>
                <a:spcPts val="1000"/>
              </a:spcAft>
              <a:buFont typeface="Wingdings" panose="05000000000000000000" pitchFamily="2" charset="2"/>
              <a:buChar char="§"/>
              <a:tabLst>
                <a:tab pos="180340" algn="l"/>
              </a:tabLst>
            </a:pPr>
            <a:endParaRPr lang="en-US" dirty="0"/>
          </a:p>
        </p:txBody>
      </p:sp>
      <p:pic>
        <p:nvPicPr>
          <p:cNvPr id="4" name="Content Placeholder 3">
            <a:extLst>
              <a:ext uri="{FF2B5EF4-FFF2-40B4-BE49-F238E27FC236}">
                <a16:creationId xmlns:a16="http://schemas.microsoft.com/office/drawing/2014/main" id="{DEDCC609-FEE0-DCE5-D3CA-13AE11CB932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3242" y="1684867"/>
            <a:ext cx="5406558" cy="3811693"/>
          </a:xfrm>
          <a:prstGeom prst="rect">
            <a:avLst/>
          </a:prstGeom>
        </p:spPr>
      </p:pic>
      <p:pic>
        <p:nvPicPr>
          <p:cNvPr id="5" name="Picture 4">
            <a:extLst>
              <a:ext uri="{FF2B5EF4-FFF2-40B4-BE49-F238E27FC236}">
                <a16:creationId xmlns:a16="http://schemas.microsoft.com/office/drawing/2014/main" id="{CCBB30B8-5401-8494-1382-C319E40C6C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6" name="Imagine 15">
            <a:extLst>
              <a:ext uri="{FF2B5EF4-FFF2-40B4-BE49-F238E27FC236}">
                <a16:creationId xmlns:a16="http://schemas.microsoft.com/office/drawing/2014/main" id="{FA8D7663-5039-24AE-C4CB-08EDA9436E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89704" y="5699158"/>
            <a:ext cx="7083929" cy="1086310"/>
          </a:xfrm>
          <a:prstGeom prst="rect">
            <a:avLst/>
          </a:prstGeom>
          <a:noFill/>
          <a:ln>
            <a:noFill/>
          </a:ln>
        </p:spPr>
      </p:pic>
      <p:sp>
        <p:nvSpPr>
          <p:cNvPr id="7" name="TextBox 6">
            <a:extLst>
              <a:ext uri="{FF2B5EF4-FFF2-40B4-BE49-F238E27FC236}">
                <a16:creationId xmlns:a16="http://schemas.microsoft.com/office/drawing/2014/main" id="{327876DB-F542-EA8B-D8AE-50FD8D835758}"/>
              </a:ext>
            </a:extLst>
          </p:cNvPr>
          <p:cNvSpPr txBox="1"/>
          <p:nvPr/>
        </p:nvSpPr>
        <p:spPr>
          <a:xfrm>
            <a:off x="3048000" y="1117119"/>
            <a:ext cx="6096000" cy="558743"/>
          </a:xfrm>
          <a:prstGeom prst="rect">
            <a:avLst/>
          </a:prstGeom>
          <a:noFill/>
        </p:spPr>
        <p:txBody>
          <a:bodyPr wrap="square">
            <a:spAutoFit/>
          </a:bodyPr>
          <a:lstStyle/>
          <a:p>
            <a:pPr marL="0" marR="0">
              <a:lnSpc>
                <a:spcPct val="115000"/>
              </a:lnSpc>
              <a:spcAft>
                <a:spcPts val="1000"/>
              </a:spcAft>
              <a:buNone/>
            </a:pPr>
            <a:r>
              <a:rPr lang="ro-RO" sz="2800" b="1"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5"/>
              </a:rPr>
              <a:t>https://platforma.asociatiavasiliada.ro/</a:t>
            </a:r>
            <a:endParaRPr lang="en-US" sz="2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4743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FE668-BE92-D4D1-4B4B-7DF244FC2A8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A370B3-CA09-75C6-32D7-3B7E3CD17BC3}"/>
              </a:ext>
            </a:extLst>
          </p:cNvPr>
          <p:cNvSpPr>
            <a:spLocks noGrp="1"/>
          </p:cNvSpPr>
          <p:nvPr>
            <p:ph sz="half" idx="1"/>
          </p:nvPr>
        </p:nvSpPr>
        <p:spPr>
          <a:xfrm>
            <a:off x="637164" y="1564978"/>
            <a:ext cx="5646904" cy="4351338"/>
          </a:xfrm>
        </p:spPr>
        <p:txBody>
          <a:bodyPr>
            <a:normAutofit fontScale="85000" lnSpcReduction="20000"/>
          </a:bodyPr>
          <a:lstStyle/>
          <a:p>
            <a:pPr algn="just"/>
            <a:r>
              <a:rPr lang="ro-RO" b="1" dirty="0"/>
              <a:t>Modulul analitic</a:t>
            </a:r>
            <a:r>
              <a:rPr lang="ro-RO" dirty="0"/>
              <a:t>- Identificarea nevoilor specifice ale beneficiarilor, partenerilor, donatorilor și voluntarilor, precum și dezvoltarea de programe eficiente și  mai adaptate nevoilor comunității.</a:t>
            </a:r>
            <a:endParaRPr lang="en-US" dirty="0"/>
          </a:p>
          <a:p>
            <a:pPr algn="just"/>
            <a:r>
              <a:rPr lang="ro-RO" b="1" dirty="0"/>
              <a:t> Modulul colaborativ</a:t>
            </a:r>
            <a:r>
              <a:rPr lang="ro-RO" dirty="0"/>
              <a:t>- Vom putea facilita comunicarea și colaborarea între membrii echipei, voluntari, donatori și parteneri din comunitate, vom putea organiza evenimente online și offline și vom putea gestiona participările, vom putea împărtăși resurse și informații relevante cu membrii comunității, vom putea obține feedback în timp real de la beneficiari, parteneri și colaboratori.</a:t>
            </a:r>
            <a:endParaRPr lang="en-US" dirty="0"/>
          </a:p>
          <a:p>
            <a:pPr marR="0" lvl="0" algn="just">
              <a:lnSpc>
                <a:spcPct val="115000"/>
              </a:lnSpc>
              <a:spcAft>
                <a:spcPts val="1000"/>
              </a:spcAft>
              <a:buFont typeface="Wingdings" panose="05000000000000000000" pitchFamily="2" charset="2"/>
              <a:buChar char="§"/>
              <a:tabLst>
                <a:tab pos="180340" algn="l"/>
              </a:tabLst>
            </a:pPr>
            <a:endParaRPr lang="en-US" dirty="0"/>
          </a:p>
        </p:txBody>
      </p:sp>
      <p:pic>
        <p:nvPicPr>
          <p:cNvPr id="4" name="Content Placeholder 3">
            <a:extLst>
              <a:ext uri="{FF2B5EF4-FFF2-40B4-BE49-F238E27FC236}">
                <a16:creationId xmlns:a16="http://schemas.microsoft.com/office/drawing/2014/main" id="{817BFDC2-913E-FA82-AA75-4D07891D301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06601" y="1369122"/>
            <a:ext cx="5181600" cy="3866331"/>
          </a:xfrm>
          <a:prstGeom prst="rect">
            <a:avLst/>
          </a:prstGeom>
        </p:spPr>
      </p:pic>
      <p:pic>
        <p:nvPicPr>
          <p:cNvPr id="5" name="Picture 4">
            <a:extLst>
              <a:ext uri="{FF2B5EF4-FFF2-40B4-BE49-F238E27FC236}">
                <a16:creationId xmlns:a16="http://schemas.microsoft.com/office/drawing/2014/main" id="{8DF135BC-435F-E6D1-090B-E1B6D0A27B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6" name="Imagine 15">
            <a:extLst>
              <a:ext uri="{FF2B5EF4-FFF2-40B4-BE49-F238E27FC236}">
                <a16:creationId xmlns:a16="http://schemas.microsoft.com/office/drawing/2014/main" id="{A2C40715-3819-1662-7908-870785D22CA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2103" y="5640738"/>
            <a:ext cx="7083929" cy="1086310"/>
          </a:xfrm>
          <a:prstGeom prst="rect">
            <a:avLst/>
          </a:prstGeom>
          <a:noFill/>
          <a:ln>
            <a:noFill/>
          </a:ln>
        </p:spPr>
      </p:pic>
    </p:spTree>
    <p:extLst>
      <p:ext uri="{BB962C8B-B14F-4D97-AF65-F5344CB8AC3E}">
        <p14:creationId xmlns:p14="http://schemas.microsoft.com/office/powerpoint/2010/main" val="4115068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13F59-4D8D-8602-9AE5-5624AC6B0B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68C55C-A86F-46CA-62E2-19B16B84047D}"/>
              </a:ext>
            </a:extLst>
          </p:cNvPr>
          <p:cNvSpPr>
            <a:spLocks noGrp="1"/>
          </p:cNvSpPr>
          <p:nvPr>
            <p:ph sz="half" idx="1"/>
          </p:nvPr>
        </p:nvSpPr>
        <p:spPr>
          <a:xfrm>
            <a:off x="6172201" y="1227668"/>
            <a:ext cx="5578811" cy="3412066"/>
          </a:xfrm>
        </p:spPr>
        <p:txBody>
          <a:bodyPr>
            <a:normAutofit/>
          </a:bodyPr>
          <a:lstStyle/>
          <a:p>
            <a:pPr marL="0" lvl="0" indent="0" algn="just">
              <a:buNone/>
            </a:pPr>
            <a:r>
              <a:rPr lang="ro-RO" sz="2400" b="1" dirty="0"/>
              <a:t>4. Arhivare din Analog în Digital   </a:t>
            </a:r>
          </a:p>
          <a:p>
            <a:pPr marL="0" lvl="0" indent="0" algn="just">
              <a:buNone/>
            </a:pPr>
            <a:r>
              <a:rPr lang="ro-RO" sz="2400" dirty="0"/>
              <a:t>Întrucât asociația noastră nu dispunea de o arhivă în format digital de la înființare și până în prezent, în cadrul acestui proiect, a fost trecută arhiva, din analog în digital. </a:t>
            </a:r>
          </a:p>
          <a:p>
            <a:pPr marL="0" lvl="0" indent="0" algn="just">
              <a:buNone/>
            </a:pPr>
            <a:r>
              <a:rPr lang="ro-RO" sz="2400" dirty="0"/>
              <a:t>Au fost arhivate și documentele de la Centrul Social de Urgență pentru Persoane fără Adăpost ”Sf. Vasile” și Centrul de Zi pentru Copii Filiași</a:t>
            </a:r>
            <a:endParaRPr lang="en-US" sz="2400" dirty="0"/>
          </a:p>
          <a:p>
            <a:pPr marR="0" lvl="0" algn="just">
              <a:lnSpc>
                <a:spcPct val="115000"/>
              </a:lnSpc>
              <a:spcAft>
                <a:spcPts val="1000"/>
              </a:spcAft>
              <a:buFont typeface="Wingdings" panose="05000000000000000000" pitchFamily="2" charset="2"/>
              <a:buChar char="§"/>
              <a:tabLst>
                <a:tab pos="180340" algn="l"/>
              </a:tabLst>
            </a:pPr>
            <a:endParaRPr lang="en-US" sz="2400" dirty="0"/>
          </a:p>
        </p:txBody>
      </p:sp>
      <p:pic>
        <p:nvPicPr>
          <p:cNvPr id="4" name="Content Placeholder 3">
            <a:extLst>
              <a:ext uri="{FF2B5EF4-FFF2-40B4-BE49-F238E27FC236}">
                <a16:creationId xmlns:a16="http://schemas.microsoft.com/office/drawing/2014/main" id="{AD466913-3BAF-60BB-E942-C125D0D92FA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09736" y="1380733"/>
            <a:ext cx="3510064" cy="2632549"/>
          </a:xfrm>
          <a:prstGeom prst="rect">
            <a:avLst/>
          </a:prstGeom>
        </p:spPr>
      </p:pic>
      <p:pic>
        <p:nvPicPr>
          <p:cNvPr id="5" name="Picture 4">
            <a:extLst>
              <a:ext uri="{FF2B5EF4-FFF2-40B4-BE49-F238E27FC236}">
                <a16:creationId xmlns:a16="http://schemas.microsoft.com/office/drawing/2014/main" id="{2766B606-D7AC-39E5-7EE6-A2D3CD1841D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6" name="Content Placeholder 3">
            <a:extLst>
              <a:ext uri="{FF2B5EF4-FFF2-40B4-BE49-F238E27FC236}">
                <a16:creationId xmlns:a16="http://schemas.microsoft.com/office/drawing/2014/main" id="{EE2750AD-613C-0A1E-FAA9-6436BE53F0EC}"/>
              </a:ext>
            </a:extLst>
          </p:cNvPr>
          <p:cNvPicPr>
            <a:picLocks noChangeAspect="1"/>
          </p:cNvPicPr>
          <p:nvPr/>
        </p:nvPicPr>
        <p:blipFill>
          <a:blip r:embed="rId4">
            <a:extLst>
              <a:ext uri="{28A0092B-C50C-407E-A947-70E740481C1C}">
                <a14:useLocalDpi xmlns:a14="http://schemas.microsoft.com/office/drawing/2010/main" val="0"/>
              </a:ext>
            </a:extLst>
          </a:blip>
          <a:srcRect t="19861" b="1"/>
          <a:stretch>
            <a:fillRect/>
          </a:stretch>
        </p:blipFill>
        <p:spPr>
          <a:xfrm>
            <a:off x="350194" y="4022747"/>
            <a:ext cx="3827413" cy="2234037"/>
          </a:xfrm>
          <a:prstGeom prst="rect">
            <a:avLst/>
          </a:prstGeom>
        </p:spPr>
      </p:pic>
      <p:pic>
        <p:nvPicPr>
          <p:cNvPr id="2" name="Imagine 15">
            <a:extLst>
              <a:ext uri="{FF2B5EF4-FFF2-40B4-BE49-F238E27FC236}">
                <a16:creationId xmlns:a16="http://schemas.microsoft.com/office/drawing/2014/main" id="{0D743069-A413-83BA-6ADC-8155AE173A7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9370" y="5486025"/>
            <a:ext cx="7083929" cy="1086310"/>
          </a:xfrm>
          <a:prstGeom prst="rect">
            <a:avLst/>
          </a:prstGeom>
          <a:noFill/>
          <a:ln>
            <a:noFill/>
          </a:ln>
        </p:spPr>
      </p:pic>
    </p:spTree>
    <p:extLst>
      <p:ext uri="{BB962C8B-B14F-4D97-AF65-F5344CB8AC3E}">
        <p14:creationId xmlns:p14="http://schemas.microsoft.com/office/powerpoint/2010/main" val="1790785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C63B5-D9EB-D19B-6482-1A7D69D7D4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9CEA11-77B7-8313-CAA8-8490B4174B66}"/>
              </a:ext>
            </a:extLst>
          </p:cNvPr>
          <p:cNvSpPr>
            <a:spLocks noGrp="1"/>
          </p:cNvSpPr>
          <p:nvPr>
            <p:ph sz="half" idx="1"/>
          </p:nvPr>
        </p:nvSpPr>
        <p:spPr>
          <a:xfrm>
            <a:off x="2675697" y="3099193"/>
            <a:ext cx="6018241" cy="2387207"/>
          </a:xfrm>
        </p:spPr>
        <p:txBody>
          <a:bodyPr>
            <a:normAutofit lnSpcReduction="10000"/>
          </a:bodyPr>
          <a:lstStyle/>
          <a:p>
            <a:pPr marL="0" lvl="0" indent="0" algn="just">
              <a:buNone/>
            </a:pPr>
            <a:r>
              <a:rPr lang="ro-RO" sz="2400" b="1" dirty="0"/>
              <a:t>5.Utilizează două sau mai multe rețele sociale - </a:t>
            </a:r>
            <a:r>
              <a:rPr lang="ro-RO" sz="2400" dirty="0"/>
              <a:t>Realizare și funcționare pagină de linkedin, Instagram, Tik Tok, Facebook, care sunt utilizate pentru a ne conecta cu profesioniști din domeniul relevant, organizații non-profit și potențiali parteneri, sponsori, voluntari, instituții din mediul public și privat. </a:t>
            </a:r>
            <a:endParaRPr lang="en-US" sz="2400" dirty="0"/>
          </a:p>
          <a:p>
            <a:pPr marR="0" lvl="0" algn="just">
              <a:lnSpc>
                <a:spcPct val="115000"/>
              </a:lnSpc>
              <a:spcAft>
                <a:spcPts val="1000"/>
              </a:spcAft>
              <a:buFont typeface="Wingdings" panose="05000000000000000000" pitchFamily="2" charset="2"/>
              <a:buChar char="§"/>
              <a:tabLst>
                <a:tab pos="180340" algn="l"/>
              </a:tabLst>
            </a:pPr>
            <a:endParaRPr lang="en-US" sz="1800" dirty="0"/>
          </a:p>
        </p:txBody>
      </p:sp>
      <p:pic>
        <p:nvPicPr>
          <p:cNvPr id="12" name="Content Placeholder 11">
            <a:extLst>
              <a:ext uri="{FF2B5EF4-FFF2-40B4-BE49-F238E27FC236}">
                <a16:creationId xmlns:a16="http://schemas.microsoft.com/office/drawing/2014/main" id="{38748C7C-C78D-BA52-99C8-40806CF4A94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548359" y="2761278"/>
            <a:ext cx="1400753" cy="3427412"/>
          </a:xfrm>
          <a:prstGeom prst="rect">
            <a:avLst/>
          </a:prstGeom>
        </p:spPr>
      </p:pic>
      <p:pic>
        <p:nvPicPr>
          <p:cNvPr id="5" name="Picture 4">
            <a:extLst>
              <a:ext uri="{FF2B5EF4-FFF2-40B4-BE49-F238E27FC236}">
                <a16:creationId xmlns:a16="http://schemas.microsoft.com/office/drawing/2014/main" id="{97592941-DA81-3EC5-EC2E-DA86DD6B571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06230" y="285665"/>
            <a:ext cx="10155676" cy="874028"/>
          </a:xfrm>
          <a:prstGeom prst="rect">
            <a:avLst/>
          </a:prstGeom>
          <a:noFill/>
          <a:ln>
            <a:noFill/>
          </a:ln>
        </p:spPr>
      </p:pic>
      <p:pic>
        <p:nvPicPr>
          <p:cNvPr id="13" name="Content Placeholder 11">
            <a:extLst>
              <a:ext uri="{FF2B5EF4-FFF2-40B4-BE49-F238E27FC236}">
                <a16:creationId xmlns:a16="http://schemas.microsoft.com/office/drawing/2014/main" id="{F44EA763-9B39-5D87-837D-16330CA960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25655" y="1292368"/>
            <a:ext cx="1400753" cy="3427409"/>
          </a:xfrm>
          <a:prstGeom prst="rect">
            <a:avLst/>
          </a:prstGeom>
        </p:spPr>
      </p:pic>
      <p:pic>
        <p:nvPicPr>
          <p:cNvPr id="14" name="Imagine 15">
            <a:extLst>
              <a:ext uri="{FF2B5EF4-FFF2-40B4-BE49-F238E27FC236}">
                <a16:creationId xmlns:a16="http://schemas.microsoft.com/office/drawing/2014/main" id="{E539F24E-FA1A-88EE-0109-4CF4E874354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2103" y="5645535"/>
            <a:ext cx="7083929" cy="1086310"/>
          </a:xfrm>
          <a:prstGeom prst="rect">
            <a:avLst/>
          </a:prstGeom>
          <a:noFill/>
          <a:ln>
            <a:noFill/>
          </a:ln>
        </p:spPr>
      </p:pic>
      <p:pic>
        <p:nvPicPr>
          <p:cNvPr id="16" name="Content Placeholder 11">
            <a:extLst>
              <a:ext uri="{FF2B5EF4-FFF2-40B4-BE49-F238E27FC236}">
                <a16:creationId xmlns:a16="http://schemas.microsoft.com/office/drawing/2014/main" id="{7BF65578-8B90-772E-5786-9E7D0EA077A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5115" y="1318913"/>
            <a:ext cx="1938866" cy="4416904"/>
          </a:xfrm>
          <a:prstGeom prst="rect">
            <a:avLst/>
          </a:prstGeom>
        </p:spPr>
      </p:pic>
      <p:sp>
        <p:nvSpPr>
          <p:cNvPr id="4" name="TextBox 3">
            <a:extLst>
              <a:ext uri="{FF2B5EF4-FFF2-40B4-BE49-F238E27FC236}">
                <a16:creationId xmlns:a16="http://schemas.microsoft.com/office/drawing/2014/main" id="{CC5CACFD-236D-DC23-8843-D4A9E1EE4A70}"/>
              </a:ext>
            </a:extLst>
          </p:cNvPr>
          <p:cNvSpPr txBox="1"/>
          <p:nvPr/>
        </p:nvSpPr>
        <p:spPr>
          <a:xfrm>
            <a:off x="2609292" y="1159693"/>
            <a:ext cx="6494411" cy="1464760"/>
          </a:xfrm>
          <a:prstGeom prst="rect">
            <a:avLst/>
          </a:prstGeom>
          <a:noFill/>
        </p:spPr>
        <p:txBody>
          <a:bodyPr wrap="square">
            <a:spAutoFit/>
          </a:bodyPr>
          <a:lstStyle/>
          <a:p>
            <a:pPr marL="0" marR="0">
              <a:lnSpc>
                <a:spcPct val="115000"/>
              </a:lnSpc>
              <a:spcAft>
                <a:spcPts val="1000"/>
              </a:spcAft>
              <a:buNone/>
            </a:pPr>
            <a:r>
              <a:rPr lang="ro-RO" sz="1600" b="1"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7"/>
              </a:rPr>
              <a:t>https://www.facebook.com/asociatia.vasiliada/?locale=ro_RO</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Aft>
                <a:spcPts val="1000"/>
              </a:spcAft>
              <a:buNone/>
            </a:pPr>
            <a:r>
              <a:rPr lang="ro-RO" sz="1600" b="1"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8"/>
              </a:rPr>
              <a:t>https://www.instagram.com/provocareapentrueradigitala?igsh=MWIzYXpyNXBwb3pv</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Aft>
                <a:spcPts val="1000"/>
              </a:spcAft>
              <a:buNone/>
            </a:pPr>
            <a:r>
              <a:rPr lang="ro-RO" sz="1600" b="1"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9"/>
              </a:rPr>
              <a:t>https://www.tiktok.com/@asociaia.vasiliad?_r=1&amp;_t=ZN-93EEMZa2sio</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3973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5800" y="441140"/>
            <a:ext cx="1110067" cy="812373"/>
          </a:xfrm>
          <a:custGeom>
            <a:avLst/>
            <a:gdLst/>
            <a:ahLst/>
            <a:cxnLst/>
            <a:rect l="l" t="t" r="r" b="b"/>
            <a:pathLst>
              <a:path w="1665100" h="1218559">
                <a:moveTo>
                  <a:pt x="0" y="0"/>
                </a:moveTo>
                <a:lnTo>
                  <a:pt x="1665100" y="0"/>
                </a:lnTo>
                <a:lnTo>
                  <a:pt x="1665100" y="1218560"/>
                </a:lnTo>
                <a:lnTo>
                  <a:pt x="0" y="12185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40966" y="647012"/>
            <a:ext cx="132957" cy="130061"/>
          </a:xfrm>
          <a:custGeom>
            <a:avLst/>
            <a:gdLst/>
            <a:ahLst/>
            <a:cxnLst/>
            <a:rect l="l" t="t" r="r" b="b"/>
            <a:pathLst>
              <a:path w="199436" h="195092">
                <a:moveTo>
                  <a:pt x="0" y="0"/>
                </a:moveTo>
                <a:lnTo>
                  <a:pt x="199436" y="0"/>
                </a:lnTo>
                <a:lnTo>
                  <a:pt x="199436" y="195091"/>
                </a:lnTo>
                <a:lnTo>
                  <a:pt x="0" y="195091"/>
                </a:lnTo>
                <a:lnTo>
                  <a:pt x="0" y="0"/>
                </a:lnTo>
                <a:close/>
              </a:path>
            </a:pathLst>
          </a:custGeom>
          <a:blipFill>
            <a:blip r:embed="rId4"/>
            <a:stretch>
              <a:fillRect/>
            </a:stretch>
          </a:blipFill>
        </p:spPr>
      </p:sp>
      <p:sp>
        <p:nvSpPr>
          <p:cNvPr id="4" name="Freeform 4"/>
          <p:cNvSpPr/>
          <p:nvPr/>
        </p:nvSpPr>
        <p:spPr>
          <a:xfrm>
            <a:off x="1014768" y="815914"/>
            <a:ext cx="61621" cy="58579"/>
          </a:xfrm>
          <a:custGeom>
            <a:avLst/>
            <a:gdLst/>
            <a:ahLst/>
            <a:cxnLst/>
            <a:rect l="l" t="t" r="r" b="b"/>
            <a:pathLst>
              <a:path w="92432" h="87868">
                <a:moveTo>
                  <a:pt x="0" y="0"/>
                </a:moveTo>
                <a:lnTo>
                  <a:pt x="92433" y="0"/>
                </a:lnTo>
                <a:lnTo>
                  <a:pt x="92433" y="87868"/>
                </a:lnTo>
                <a:lnTo>
                  <a:pt x="0" y="87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040966" y="913692"/>
            <a:ext cx="133104" cy="130029"/>
          </a:xfrm>
          <a:custGeom>
            <a:avLst/>
            <a:gdLst/>
            <a:ahLst/>
            <a:cxnLst/>
            <a:rect l="l" t="t" r="r" b="b"/>
            <a:pathLst>
              <a:path w="199656" h="195043">
                <a:moveTo>
                  <a:pt x="0" y="0"/>
                </a:moveTo>
                <a:lnTo>
                  <a:pt x="199656" y="0"/>
                </a:lnTo>
                <a:lnTo>
                  <a:pt x="199656" y="195043"/>
                </a:lnTo>
                <a:lnTo>
                  <a:pt x="0" y="195043"/>
                </a:lnTo>
                <a:lnTo>
                  <a:pt x="0" y="0"/>
                </a:lnTo>
                <a:close/>
              </a:path>
            </a:pathLst>
          </a:custGeom>
          <a:blipFill>
            <a:blip r:embed="rId7"/>
            <a:stretch>
              <a:fillRect/>
            </a:stretch>
          </a:blipFill>
        </p:spPr>
      </p:sp>
      <p:sp>
        <p:nvSpPr>
          <p:cNvPr id="6" name="Freeform 6"/>
          <p:cNvSpPr/>
          <p:nvPr/>
        </p:nvSpPr>
        <p:spPr>
          <a:xfrm>
            <a:off x="1209836" y="1011176"/>
            <a:ext cx="61621" cy="58579"/>
          </a:xfrm>
          <a:custGeom>
            <a:avLst/>
            <a:gdLst/>
            <a:ahLst/>
            <a:cxnLst/>
            <a:rect l="l" t="t" r="r" b="b"/>
            <a:pathLst>
              <a:path w="92432" h="87868">
                <a:moveTo>
                  <a:pt x="0" y="0"/>
                </a:moveTo>
                <a:lnTo>
                  <a:pt x="92432" y="0"/>
                </a:lnTo>
                <a:lnTo>
                  <a:pt x="92432" y="87868"/>
                </a:lnTo>
                <a:lnTo>
                  <a:pt x="0" y="878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307272" y="913692"/>
            <a:ext cx="133087" cy="130029"/>
          </a:xfrm>
          <a:custGeom>
            <a:avLst/>
            <a:gdLst/>
            <a:ahLst/>
            <a:cxnLst/>
            <a:rect l="l" t="t" r="r" b="b"/>
            <a:pathLst>
              <a:path w="199631" h="195043">
                <a:moveTo>
                  <a:pt x="0" y="0"/>
                </a:moveTo>
                <a:lnTo>
                  <a:pt x="199631" y="0"/>
                </a:lnTo>
                <a:lnTo>
                  <a:pt x="199631" y="195043"/>
                </a:lnTo>
                <a:lnTo>
                  <a:pt x="0" y="195043"/>
                </a:lnTo>
                <a:lnTo>
                  <a:pt x="0" y="0"/>
                </a:lnTo>
                <a:close/>
              </a:path>
            </a:pathLst>
          </a:custGeom>
          <a:blipFill>
            <a:blip r:embed="rId10"/>
            <a:stretch>
              <a:fillRect/>
            </a:stretch>
          </a:blipFill>
        </p:spPr>
      </p:sp>
      <p:sp>
        <p:nvSpPr>
          <p:cNvPr id="8" name="Freeform 8"/>
          <p:cNvSpPr/>
          <p:nvPr/>
        </p:nvSpPr>
        <p:spPr>
          <a:xfrm>
            <a:off x="1404642" y="815686"/>
            <a:ext cx="61638" cy="58579"/>
          </a:xfrm>
          <a:custGeom>
            <a:avLst/>
            <a:gdLst/>
            <a:ahLst/>
            <a:cxnLst/>
            <a:rect l="l" t="t" r="r" b="b"/>
            <a:pathLst>
              <a:path w="92457" h="87868">
                <a:moveTo>
                  <a:pt x="0" y="0"/>
                </a:moveTo>
                <a:lnTo>
                  <a:pt x="92457" y="0"/>
                </a:lnTo>
                <a:lnTo>
                  <a:pt x="92457" y="87868"/>
                </a:lnTo>
                <a:lnTo>
                  <a:pt x="0" y="87868"/>
                </a:lnTo>
                <a:lnTo>
                  <a:pt x="0" y="0"/>
                </a:lnTo>
                <a:close/>
              </a:path>
            </a:pathLst>
          </a:custGeom>
          <a:blipFill>
            <a:blip r:embed="rId5">
              <a:extLst>
                <a:ext uri="{96DAC541-7B7A-43D3-8B79-37D633B846F1}">
                  <asvg:svgBlip xmlns:asvg="http://schemas.microsoft.com/office/drawing/2016/SVG/main" r:embed="rId11"/>
                </a:ext>
              </a:extLst>
            </a:blip>
            <a:stretch>
              <a:fillRect/>
            </a:stretch>
          </a:blipFill>
        </p:spPr>
      </p:sp>
      <p:sp>
        <p:nvSpPr>
          <p:cNvPr id="9" name="Freeform 9"/>
          <p:cNvSpPr/>
          <p:nvPr/>
        </p:nvSpPr>
        <p:spPr>
          <a:xfrm>
            <a:off x="1307533" y="647127"/>
            <a:ext cx="132827" cy="129719"/>
          </a:xfrm>
          <a:custGeom>
            <a:avLst/>
            <a:gdLst/>
            <a:ahLst/>
            <a:cxnLst/>
            <a:rect l="l" t="t" r="r" b="b"/>
            <a:pathLst>
              <a:path w="199241" h="194579">
                <a:moveTo>
                  <a:pt x="0" y="0"/>
                </a:moveTo>
                <a:lnTo>
                  <a:pt x="199240" y="0"/>
                </a:lnTo>
                <a:lnTo>
                  <a:pt x="199240" y="194579"/>
                </a:lnTo>
                <a:lnTo>
                  <a:pt x="0" y="194579"/>
                </a:lnTo>
                <a:lnTo>
                  <a:pt x="0" y="0"/>
                </a:lnTo>
                <a:close/>
              </a:path>
            </a:pathLst>
          </a:custGeom>
          <a:blipFill>
            <a:blip r:embed="rId12"/>
            <a:stretch>
              <a:fillRect/>
            </a:stretch>
          </a:blipFill>
        </p:spPr>
      </p:sp>
      <p:sp>
        <p:nvSpPr>
          <p:cNvPr id="10" name="Freeform 10"/>
          <p:cNvSpPr/>
          <p:nvPr/>
        </p:nvSpPr>
        <p:spPr>
          <a:xfrm>
            <a:off x="4452201" y="415187"/>
            <a:ext cx="869959" cy="870008"/>
          </a:xfrm>
          <a:custGeom>
            <a:avLst/>
            <a:gdLst/>
            <a:ahLst/>
            <a:cxnLst/>
            <a:rect l="l" t="t" r="r" b="b"/>
            <a:pathLst>
              <a:path w="1304939" h="1305012">
                <a:moveTo>
                  <a:pt x="0" y="0"/>
                </a:moveTo>
                <a:lnTo>
                  <a:pt x="1304938" y="0"/>
                </a:lnTo>
                <a:lnTo>
                  <a:pt x="1304938" y="1305012"/>
                </a:lnTo>
                <a:lnTo>
                  <a:pt x="0" y="1305012"/>
                </a:lnTo>
                <a:lnTo>
                  <a:pt x="0" y="0"/>
                </a:lnTo>
                <a:close/>
              </a:path>
            </a:pathLst>
          </a:custGeom>
          <a:blipFill>
            <a:blip r:embed="rId13"/>
            <a:stretch>
              <a:fillRect/>
            </a:stretch>
          </a:blipFill>
        </p:spPr>
      </p:sp>
      <p:sp>
        <p:nvSpPr>
          <p:cNvPr id="11" name="Freeform 11"/>
          <p:cNvSpPr/>
          <p:nvPr/>
        </p:nvSpPr>
        <p:spPr>
          <a:xfrm>
            <a:off x="6552345" y="283922"/>
            <a:ext cx="1616773" cy="991933"/>
          </a:xfrm>
          <a:custGeom>
            <a:avLst/>
            <a:gdLst/>
            <a:ahLst/>
            <a:cxnLst/>
            <a:rect l="l" t="t" r="r" b="b"/>
            <a:pathLst>
              <a:path w="2425159" h="1487899">
                <a:moveTo>
                  <a:pt x="0" y="0"/>
                </a:moveTo>
                <a:lnTo>
                  <a:pt x="2425159" y="0"/>
                </a:lnTo>
                <a:lnTo>
                  <a:pt x="2425159" y="1487899"/>
                </a:lnTo>
                <a:lnTo>
                  <a:pt x="0" y="148789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6697929" y="587262"/>
            <a:ext cx="390281" cy="387465"/>
          </a:xfrm>
          <a:custGeom>
            <a:avLst/>
            <a:gdLst/>
            <a:ahLst/>
            <a:cxnLst/>
            <a:rect l="l" t="t" r="r" b="b"/>
            <a:pathLst>
              <a:path w="585421" h="581198">
                <a:moveTo>
                  <a:pt x="0" y="0"/>
                </a:moveTo>
                <a:lnTo>
                  <a:pt x="585421" y="0"/>
                </a:lnTo>
                <a:lnTo>
                  <a:pt x="585421" y="581199"/>
                </a:lnTo>
                <a:lnTo>
                  <a:pt x="0" y="581199"/>
                </a:lnTo>
                <a:lnTo>
                  <a:pt x="0" y="0"/>
                </a:lnTo>
                <a:close/>
              </a:path>
            </a:pathLst>
          </a:custGeom>
          <a:blipFill>
            <a:blip r:embed="rId16"/>
            <a:stretch>
              <a:fillRect/>
            </a:stretch>
          </a:blipFill>
        </p:spPr>
      </p:sp>
      <p:grpSp>
        <p:nvGrpSpPr>
          <p:cNvPr id="13" name="Group 13"/>
          <p:cNvGrpSpPr>
            <a:grpSpLocks noChangeAspect="1"/>
          </p:cNvGrpSpPr>
          <p:nvPr/>
        </p:nvGrpSpPr>
        <p:grpSpPr>
          <a:xfrm>
            <a:off x="8136671" y="427993"/>
            <a:ext cx="8917" cy="703807"/>
            <a:chOff x="0" y="0"/>
            <a:chExt cx="5220" cy="411988"/>
          </a:xfrm>
        </p:grpSpPr>
        <p:sp>
          <p:nvSpPr>
            <p:cNvPr id="14" name="Freeform 14"/>
            <p:cNvSpPr/>
            <p:nvPr/>
          </p:nvSpPr>
          <p:spPr>
            <a:xfrm>
              <a:off x="0" y="0"/>
              <a:ext cx="5207" cy="411988"/>
            </a:xfrm>
            <a:custGeom>
              <a:avLst/>
              <a:gdLst/>
              <a:ahLst/>
              <a:cxnLst/>
              <a:rect l="l" t="t" r="r" b="b"/>
              <a:pathLst>
                <a:path w="5207" h="411988">
                  <a:moveTo>
                    <a:pt x="5207" y="0"/>
                  </a:moveTo>
                  <a:lnTo>
                    <a:pt x="5207" y="411988"/>
                  </a:lnTo>
                  <a:lnTo>
                    <a:pt x="0" y="411988"/>
                  </a:lnTo>
                  <a:lnTo>
                    <a:pt x="0" y="0"/>
                  </a:lnTo>
                  <a:close/>
                </a:path>
              </a:pathLst>
            </a:custGeom>
            <a:solidFill>
              <a:srgbClr val="034EA2"/>
            </a:solidFill>
          </p:spPr>
        </p:sp>
      </p:grpSp>
      <p:sp>
        <p:nvSpPr>
          <p:cNvPr id="15" name="Freeform 15"/>
          <p:cNvSpPr/>
          <p:nvPr/>
        </p:nvSpPr>
        <p:spPr>
          <a:xfrm>
            <a:off x="3868847" y="4198054"/>
            <a:ext cx="3950429" cy="1183842"/>
          </a:xfrm>
          <a:custGeom>
            <a:avLst/>
            <a:gdLst/>
            <a:ahLst/>
            <a:cxnLst/>
            <a:rect l="l" t="t" r="r" b="b"/>
            <a:pathLst>
              <a:path w="5925643" h="1775763">
                <a:moveTo>
                  <a:pt x="0" y="0"/>
                </a:moveTo>
                <a:lnTo>
                  <a:pt x="5925642" y="0"/>
                </a:lnTo>
                <a:lnTo>
                  <a:pt x="5925642" y="1775762"/>
                </a:lnTo>
                <a:lnTo>
                  <a:pt x="0" y="1775762"/>
                </a:lnTo>
                <a:lnTo>
                  <a:pt x="0" y="0"/>
                </a:lnTo>
                <a:close/>
              </a:path>
            </a:pathLst>
          </a:custGeom>
          <a:blipFill>
            <a:blip r:embed="rId17"/>
            <a:stretch>
              <a:fillRect/>
            </a:stretch>
          </a:blipFill>
        </p:spPr>
      </p:sp>
      <p:sp>
        <p:nvSpPr>
          <p:cNvPr id="16" name="TextBox 16"/>
          <p:cNvSpPr txBox="1"/>
          <p:nvPr/>
        </p:nvSpPr>
        <p:spPr>
          <a:xfrm>
            <a:off x="1758312" y="554178"/>
            <a:ext cx="1450181" cy="582980"/>
          </a:xfrm>
          <a:prstGeom prst="rect">
            <a:avLst/>
          </a:prstGeom>
        </p:spPr>
        <p:txBody>
          <a:bodyPr lIns="0" tIns="0" rIns="0" bIns="0" rtlCol="0" anchor="t">
            <a:spAutoFit/>
          </a:bodyPr>
          <a:lstStyle/>
          <a:p>
            <a:pPr>
              <a:lnSpc>
                <a:spcPts val="1455"/>
              </a:lnSpc>
            </a:pPr>
            <a:r>
              <a:rPr lang="en-US" sz="1189" b="1">
                <a:solidFill>
                  <a:srgbClr val="034EA2"/>
                </a:solidFill>
                <a:latin typeface="Arial MT Pro Bold"/>
                <a:ea typeface="Arial MT Pro Bold"/>
                <a:cs typeface="Arial MT Pro Bold"/>
                <a:sym typeface="Arial MT Pro Bold"/>
              </a:rPr>
              <a:t>Finanțat de Uniunea Europeană </a:t>
            </a:r>
          </a:p>
          <a:p>
            <a:pPr>
              <a:lnSpc>
                <a:spcPts val="1664"/>
              </a:lnSpc>
            </a:pPr>
            <a:r>
              <a:rPr lang="en-US" sz="1189">
                <a:solidFill>
                  <a:srgbClr val="58595B"/>
                </a:solidFill>
                <a:latin typeface="Arial MT Pro"/>
                <a:ea typeface="Arial MT Pro"/>
                <a:cs typeface="Arial MT Pro"/>
                <a:sym typeface="Arial MT Pro"/>
              </a:rPr>
              <a:t>NextGenerationEU</a:t>
            </a:r>
          </a:p>
        </p:txBody>
      </p:sp>
      <p:sp>
        <p:nvSpPr>
          <p:cNvPr id="17" name="TextBox 17"/>
          <p:cNvSpPr txBox="1"/>
          <p:nvPr/>
        </p:nvSpPr>
        <p:spPr>
          <a:xfrm>
            <a:off x="8198407" y="408423"/>
            <a:ext cx="3307793" cy="1077218"/>
          </a:xfrm>
          <a:prstGeom prst="rect">
            <a:avLst/>
          </a:prstGeom>
        </p:spPr>
        <p:txBody>
          <a:bodyPr lIns="0" tIns="0" rIns="0" bIns="0" rtlCol="0" anchor="t">
            <a:spAutoFit/>
          </a:bodyPr>
          <a:lstStyle/>
          <a:p>
            <a:pPr>
              <a:lnSpc>
                <a:spcPts val="2767"/>
              </a:lnSpc>
            </a:pPr>
            <a:r>
              <a:rPr lang="en-US" sz="2398" b="1">
                <a:solidFill>
                  <a:srgbClr val="034EA2"/>
                </a:solidFill>
                <a:latin typeface="Calibri (MS) Bold"/>
                <a:ea typeface="Calibri (MS) Bold"/>
                <a:cs typeface="Calibri (MS) Bold"/>
                <a:sym typeface="Calibri (MS) Bold"/>
              </a:rPr>
              <a:t>Planul Naţional</a:t>
            </a:r>
            <a:r>
              <a:rPr lang="en-US" sz="2398" b="1">
                <a:solidFill>
                  <a:srgbClr val="000000"/>
                </a:solidFill>
                <a:latin typeface="Calibri (MS) Bold"/>
                <a:ea typeface="Calibri (MS) Bold"/>
                <a:cs typeface="Calibri (MS) Bold"/>
                <a:sym typeface="Calibri (MS) Bold"/>
              </a:rPr>
              <a:t> </a:t>
            </a:r>
            <a:r>
              <a:rPr lang="en-US" sz="2398" b="1">
                <a:solidFill>
                  <a:srgbClr val="034EA2"/>
                </a:solidFill>
                <a:latin typeface="Calibri (MS) Bold"/>
                <a:ea typeface="Calibri (MS) Bold"/>
                <a:cs typeface="Calibri (MS) Bold"/>
                <a:sym typeface="Calibri (MS) Bold"/>
              </a:rPr>
              <a:t>de Redresare și Rezilienţă</a:t>
            </a:r>
            <a:r>
              <a:rPr lang="en-US" sz="2398" b="1">
                <a:solidFill>
                  <a:srgbClr val="000000"/>
                </a:solidFill>
                <a:latin typeface="Calibri (MS) Bold"/>
                <a:ea typeface="Calibri (MS) Bold"/>
                <a:cs typeface="Calibri (MS) Bold"/>
                <a:sym typeface="Calibri (MS) Bold"/>
              </a:rPr>
              <a:t> </a:t>
            </a:r>
          </a:p>
        </p:txBody>
      </p:sp>
      <p:sp>
        <p:nvSpPr>
          <p:cNvPr id="18" name="TextBox 18"/>
          <p:cNvSpPr txBox="1"/>
          <p:nvPr/>
        </p:nvSpPr>
        <p:spPr>
          <a:xfrm>
            <a:off x="3332202" y="5908075"/>
            <a:ext cx="5721083" cy="223266"/>
          </a:xfrm>
          <a:prstGeom prst="rect">
            <a:avLst/>
          </a:prstGeom>
        </p:spPr>
        <p:txBody>
          <a:bodyPr lIns="0" tIns="0" rIns="0" bIns="0" rtlCol="0" anchor="t">
            <a:spAutoFit/>
          </a:bodyPr>
          <a:lstStyle/>
          <a:p>
            <a:pPr>
              <a:lnSpc>
                <a:spcPts val="1942"/>
              </a:lnSpc>
            </a:pPr>
            <a:r>
              <a:rPr lang="en-US" sz="1387" b="1">
                <a:solidFill>
                  <a:srgbClr val="034EA2"/>
                </a:solidFill>
                <a:latin typeface="Arial MT Pro Bold"/>
                <a:ea typeface="Arial MT Pro Bold"/>
                <a:cs typeface="Arial MT Pro Bold"/>
                <a:sym typeface="Arial MT Pro Bold"/>
              </a:rPr>
              <a:t>„PNRR. Finanțat de Uniunea Europeană - UrmătoareaGenerațieUE“</a:t>
            </a:r>
            <a:r>
              <a:rPr lang="en-US" sz="1387" b="1">
                <a:solidFill>
                  <a:srgbClr val="000000"/>
                </a:solidFill>
                <a:latin typeface="Arial MT Pro Bold"/>
                <a:ea typeface="Arial MT Pro Bold"/>
                <a:cs typeface="Arial MT Pro Bold"/>
                <a:sym typeface="Arial MT Pro Bold"/>
              </a:rPr>
              <a:t> </a:t>
            </a:r>
          </a:p>
        </p:txBody>
      </p:sp>
      <p:sp>
        <p:nvSpPr>
          <p:cNvPr id="19" name="TextBox 19"/>
          <p:cNvSpPr txBox="1"/>
          <p:nvPr/>
        </p:nvSpPr>
        <p:spPr>
          <a:xfrm>
            <a:off x="2250120" y="5616490"/>
            <a:ext cx="7691762" cy="392672"/>
          </a:xfrm>
          <a:prstGeom prst="rect">
            <a:avLst/>
          </a:prstGeom>
        </p:spPr>
        <p:txBody>
          <a:bodyPr lIns="0" tIns="0" rIns="0" bIns="0" rtlCol="0" anchor="t">
            <a:spAutoFit/>
          </a:bodyPr>
          <a:lstStyle/>
          <a:p>
            <a:pPr>
              <a:lnSpc>
                <a:spcPts val="1612"/>
              </a:lnSpc>
            </a:pPr>
            <a:r>
              <a:rPr lang="en-US" sz="1151" dirty="0">
                <a:solidFill>
                  <a:srgbClr val="034EA2"/>
                </a:solidFill>
                <a:latin typeface="Arial MT Pro"/>
                <a:ea typeface="Arial MT Pro"/>
                <a:cs typeface="Arial MT Pro"/>
                <a:sym typeface="Arial MT Pro"/>
              </a:rPr>
              <a:t>„</a:t>
            </a:r>
            <a:r>
              <a:rPr lang="en-US" sz="1151" dirty="0" err="1">
                <a:solidFill>
                  <a:srgbClr val="034EA2"/>
                </a:solidFill>
                <a:latin typeface="Arial MT Pro"/>
                <a:ea typeface="Arial MT Pro"/>
                <a:cs typeface="Arial MT Pro"/>
                <a:sym typeface="Arial MT Pro"/>
              </a:rPr>
              <a:t>Conținutul</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acestui</a:t>
            </a:r>
            <a:r>
              <a:rPr lang="en-US" sz="1151" dirty="0">
                <a:solidFill>
                  <a:srgbClr val="034EA2"/>
                </a:solidFill>
                <a:latin typeface="Arial MT Pro"/>
                <a:ea typeface="Arial MT Pro"/>
                <a:cs typeface="Arial MT Pro"/>
                <a:sym typeface="Arial MT Pro"/>
              </a:rPr>
              <a:t> material nu </a:t>
            </a:r>
            <a:r>
              <a:rPr lang="en-US" sz="1151" dirty="0" err="1">
                <a:solidFill>
                  <a:srgbClr val="034EA2"/>
                </a:solidFill>
                <a:latin typeface="Arial MT Pro"/>
                <a:ea typeface="Arial MT Pro"/>
                <a:cs typeface="Arial MT Pro"/>
                <a:sym typeface="Arial MT Pro"/>
              </a:rPr>
              <a:t>reprezintă</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în</a:t>
            </a:r>
            <a:r>
              <a:rPr lang="en-US" sz="1151" dirty="0">
                <a:solidFill>
                  <a:srgbClr val="034EA2"/>
                </a:solidFill>
                <a:latin typeface="Arial MT Pro"/>
                <a:ea typeface="Arial MT Pro"/>
                <a:cs typeface="Arial MT Pro"/>
                <a:sym typeface="Arial MT Pro"/>
              </a:rPr>
              <a:t> mod </a:t>
            </a:r>
            <a:r>
              <a:rPr lang="en-US" sz="1151" dirty="0" err="1">
                <a:solidFill>
                  <a:srgbClr val="034EA2"/>
                </a:solidFill>
                <a:latin typeface="Arial MT Pro"/>
                <a:ea typeface="Arial MT Pro"/>
                <a:cs typeface="Arial MT Pro"/>
                <a:sym typeface="Arial MT Pro"/>
              </a:rPr>
              <a:t>obligatoriu</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poziția</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oficială</a:t>
            </a:r>
            <a:r>
              <a:rPr lang="en-US" sz="1151" dirty="0">
                <a:solidFill>
                  <a:srgbClr val="034EA2"/>
                </a:solidFill>
                <a:latin typeface="Arial MT Pro"/>
                <a:ea typeface="Arial MT Pro"/>
                <a:cs typeface="Arial MT Pro"/>
                <a:sym typeface="Arial MT Pro"/>
              </a:rPr>
              <a:t> a </a:t>
            </a:r>
            <a:r>
              <a:rPr lang="en-US" sz="1151" dirty="0" err="1">
                <a:solidFill>
                  <a:srgbClr val="034EA2"/>
                </a:solidFill>
                <a:latin typeface="Arial MT Pro"/>
                <a:ea typeface="Arial MT Pro"/>
                <a:cs typeface="Arial MT Pro"/>
                <a:sym typeface="Arial MT Pro"/>
              </a:rPr>
              <a:t>Uniunii</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Europene</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sau</a:t>
            </a:r>
            <a:r>
              <a:rPr lang="en-US" sz="1151" dirty="0">
                <a:solidFill>
                  <a:srgbClr val="034EA2"/>
                </a:solidFill>
                <a:latin typeface="Arial MT Pro"/>
                <a:ea typeface="Arial MT Pro"/>
                <a:cs typeface="Arial MT Pro"/>
                <a:sym typeface="Arial MT Pro"/>
              </a:rPr>
              <a:t> a </a:t>
            </a:r>
            <a:r>
              <a:rPr lang="en-US" sz="1151" dirty="0" err="1">
                <a:solidFill>
                  <a:srgbClr val="034EA2"/>
                </a:solidFill>
                <a:latin typeface="Arial MT Pro"/>
                <a:ea typeface="Arial MT Pro"/>
                <a:cs typeface="Arial MT Pro"/>
                <a:sym typeface="Arial MT Pro"/>
              </a:rPr>
              <a:t>Guvernului</a:t>
            </a:r>
            <a:r>
              <a:rPr lang="en-US" sz="1151" dirty="0">
                <a:solidFill>
                  <a:srgbClr val="034EA2"/>
                </a:solidFill>
                <a:latin typeface="Arial MT Pro"/>
                <a:ea typeface="Arial MT Pro"/>
                <a:cs typeface="Arial MT Pro"/>
                <a:sym typeface="Arial MT Pro"/>
              </a:rPr>
              <a:t> </a:t>
            </a:r>
            <a:r>
              <a:rPr lang="en-US" sz="1151" dirty="0" err="1">
                <a:solidFill>
                  <a:srgbClr val="034EA2"/>
                </a:solidFill>
                <a:latin typeface="Arial MT Pro"/>
                <a:ea typeface="Arial MT Pro"/>
                <a:cs typeface="Arial MT Pro"/>
                <a:sym typeface="Arial MT Pro"/>
              </a:rPr>
              <a:t>României</a:t>
            </a:r>
            <a:r>
              <a:rPr lang="en-US" sz="1151" dirty="0">
                <a:solidFill>
                  <a:srgbClr val="034EA2"/>
                </a:solidFill>
                <a:latin typeface="Arial MT Pro"/>
                <a:ea typeface="Arial MT Pro"/>
                <a:cs typeface="Arial MT Pro"/>
                <a:sym typeface="Arial MT Pro"/>
              </a:rPr>
              <a:t>“.</a:t>
            </a:r>
            <a:r>
              <a:rPr lang="en-US" sz="1151" dirty="0">
                <a:solidFill>
                  <a:srgbClr val="000000"/>
                </a:solidFill>
                <a:latin typeface="Arial MT Pro"/>
                <a:ea typeface="Arial MT Pro"/>
                <a:cs typeface="Arial MT Pro"/>
                <a:sym typeface="Arial MT Pro"/>
              </a:rPr>
              <a:t> </a:t>
            </a:r>
          </a:p>
        </p:txBody>
      </p:sp>
      <p:sp>
        <p:nvSpPr>
          <p:cNvPr id="20" name="TextBox 20"/>
          <p:cNvSpPr txBox="1"/>
          <p:nvPr/>
        </p:nvSpPr>
        <p:spPr>
          <a:xfrm>
            <a:off x="1282124" y="3332804"/>
            <a:ext cx="9476083" cy="692497"/>
          </a:xfrm>
          <a:prstGeom prst="rect">
            <a:avLst/>
          </a:prstGeom>
        </p:spPr>
        <p:txBody>
          <a:bodyPr lIns="0" tIns="0" rIns="0" bIns="0" rtlCol="0" anchor="t">
            <a:spAutoFit/>
          </a:bodyPr>
          <a:lstStyle/>
          <a:p>
            <a:pPr>
              <a:lnSpc>
                <a:spcPts val="2555"/>
              </a:lnSpc>
            </a:pPr>
            <a:r>
              <a:rPr lang="en-US" sz="2249" dirty="0">
                <a:solidFill>
                  <a:srgbClr val="010202"/>
                </a:solidFill>
                <a:latin typeface="Arial MT Pro"/>
                <a:ea typeface="Arial MT Pro"/>
                <a:cs typeface="Arial MT Pro"/>
                <a:sym typeface="Arial MT Pro"/>
              </a:rPr>
              <a:t> </a:t>
            </a:r>
          </a:p>
          <a:p>
            <a:pPr algn="ctr">
              <a:lnSpc>
                <a:spcPts val="2777"/>
              </a:lnSpc>
            </a:pPr>
            <a:r>
              <a:rPr lang="en-US" sz="2445" b="1" dirty="0">
                <a:solidFill>
                  <a:srgbClr val="000000"/>
                </a:solidFill>
                <a:latin typeface="Arial MT Pro Bold"/>
                <a:ea typeface="Arial MT Pro Bold"/>
                <a:cs typeface="Arial MT Pro Bold"/>
                <a:sym typeface="Arial MT Pro Bold"/>
              </a:rPr>
              <a:t>„</a:t>
            </a:r>
            <a:r>
              <a:rPr lang="en-US" sz="2445" b="1" dirty="0" err="1">
                <a:solidFill>
                  <a:srgbClr val="000000"/>
                </a:solidFill>
                <a:latin typeface="Arial MT Pro Bold"/>
                <a:ea typeface="Arial MT Pro Bold"/>
                <a:cs typeface="Arial MT Pro Bold"/>
                <a:sym typeface="Arial MT Pro Bold"/>
              </a:rPr>
              <a:t>Provocarea</a:t>
            </a:r>
            <a:r>
              <a:rPr lang="en-US" sz="2445" b="1" dirty="0">
                <a:solidFill>
                  <a:srgbClr val="000000"/>
                </a:solidFill>
                <a:latin typeface="Arial MT Pro Bold"/>
                <a:ea typeface="Arial MT Pro Bold"/>
                <a:cs typeface="Arial MT Pro Bold"/>
                <a:sym typeface="Arial MT Pro Bold"/>
              </a:rPr>
              <a:t> </a:t>
            </a:r>
            <a:r>
              <a:rPr lang="en-US" sz="2445" b="1" dirty="0" err="1">
                <a:solidFill>
                  <a:srgbClr val="000000"/>
                </a:solidFill>
                <a:latin typeface="Arial MT Pro Bold"/>
                <a:ea typeface="Arial MT Pro Bold"/>
                <a:cs typeface="Arial MT Pro Bold"/>
                <a:sym typeface="Arial MT Pro Bold"/>
              </a:rPr>
              <a:t>pentru</a:t>
            </a:r>
            <a:r>
              <a:rPr lang="en-US" sz="2445" b="1" dirty="0">
                <a:solidFill>
                  <a:srgbClr val="000000"/>
                </a:solidFill>
                <a:latin typeface="Arial MT Pro Bold"/>
                <a:ea typeface="Arial MT Pro Bold"/>
                <a:cs typeface="Arial MT Pro Bold"/>
                <a:sym typeface="Arial MT Pro Bold"/>
              </a:rPr>
              <a:t> Era </a:t>
            </a:r>
            <a:r>
              <a:rPr lang="en-US" sz="2445" b="1" dirty="0" err="1">
                <a:solidFill>
                  <a:srgbClr val="000000"/>
                </a:solidFill>
                <a:latin typeface="Arial MT Pro Bold"/>
                <a:ea typeface="Arial MT Pro Bold"/>
                <a:cs typeface="Arial MT Pro Bold"/>
                <a:sym typeface="Arial MT Pro Bold"/>
              </a:rPr>
              <a:t>Digitală</a:t>
            </a:r>
            <a:r>
              <a:rPr lang="en-US" sz="2445" b="1" dirty="0">
                <a:solidFill>
                  <a:srgbClr val="000000"/>
                </a:solidFill>
                <a:latin typeface="Arial MT Pro Bold"/>
                <a:ea typeface="Arial MT Pro Bold"/>
                <a:cs typeface="Arial MT Pro Bold"/>
                <a:sym typeface="Arial MT Pro Bold"/>
              </a:rPr>
              <a:t> - </a:t>
            </a:r>
            <a:r>
              <a:rPr lang="en-US" sz="2445" b="1" dirty="0" err="1">
                <a:solidFill>
                  <a:srgbClr val="000000"/>
                </a:solidFill>
                <a:latin typeface="Arial MT Pro Bold"/>
                <a:ea typeface="Arial MT Pro Bold"/>
                <a:cs typeface="Arial MT Pro Bold"/>
                <a:sym typeface="Arial MT Pro Bold"/>
              </a:rPr>
              <a:t>Ambiția</a:t>
            </a:r>
            <a:r>
              <a:rPr lang="en-US" sz="2445" b="1" dirty="0">
                <a:solidFill>
                  <a:srgbClr val="000000"/>
                </a:solidFill>
                <a:latin typeface="Arial MT Pro Bold"/>
                <a:ea typeface="Arial MT Pro Bold"/>
                <a:cs typeface="Arial MT Pro Bold"/>
                <a:sym typeface="Arial MT Pro Bold"/>
              </a:rPr>
              <a:t> </a:t>
            </a:r>
            <a:r>
              <a:rPr lang="en-US" sz="2445" b="1" dirty="0" err="1">
                <a:solidFill>
                  <a:srgbClr val="000000"/>
                </a:solidFill>
                <a:latin typeface="Arial MT Pro Bold"/>
                <a:ea typeface="Arial MT Pro Bold"/>
                <a:cs typeface="Arial MT Pro Bold"/>
                <a:sym typeface="Arial MT Pro Bold"/>
              </a:rPr>
              <a:t>pentru</a:t>
            </a:r>
            <a:r>
              <a:rPr lang="en-US" sz="2445" b="1" dirty="0">
                <a:solidFill>
                  <a:srgbClr val="000000"/>
                </a:solidFill>
                <a:latin typeface="Arial MT Pro Bold"/>
                <a:ea typeface="Arial MT Pro Bold"/>
                <a:cs typeface="Arial MT Pro Bold"/>
                <a:sym typeface="Arial MT Pro Bold"/>
              </a:rPr>
              <a:t> </a:t>
            </a:r>
            <a:r>
              <a:rPr lang="en-US" sz="2445" b="1" dirty="0" err="1">
                <a:solidFill>
                  <a:srgbClr val="000000"/>
                </a:solidFill>
                <a:latin typeface="Arial MT Pro Bold"/>
                <a:ea typeface="Arial MT Pro Bold"/>
                <a:cs typeface="Arial MT Pro Bold"/>
                <a:sym typeface="Arial MT Pro Bold"/>
              </a:rPr>
              <a:t>Transformare</a:t>
            </a:r>
            <a:r>
              <a:rPr lang="en-US" sz="2445" b="1" dirty="0">
                <a:solidFill>
                  <a:srgbClr val="000000"/>
                </a:solidFill>
                <a:latin typeface="Arial MT Pro Bold"/>
                <a:ea typeface="Arial MT Pro Bold"/>
                <a:cs typeface="Arial MT Pro Bold"/>
                <a:sym typeface="Arial MT Pro Bold"/>
              </a:rPr>
              <a:t>” </a:t>
            </a:r>
          </a:p>
        </p:txBody>
      </p:sp>
      <p:sp>
        <p:nvSpPr>
          <p:cNvPr id="21" name="TextBox 21"/>
          <p:cNvSpPr txBox="1"/>
          <p:nvPr/>
        </p:nvSpPr>
        <p:spPr>
          <a:xfrm>
            <a:off x="3087150" y="6254751"/>
            <a:ext cx="2071823" cy="391646"/>
          </a:xfrm>
          <a:prstGeom prst="rect">
            <a:avLst/>
          </a:prstGeom>
        </p:spPr>
        <p:txBody>
          <a:bodyPr lIns="0" tIns="0" rIns="0" bIns="0" rtlCol="0" anchor="t">
            <a:spAutoFit/>
          </a:bodyPr>
          <a:lstStyle/>
          <a:p>
            <a:pPr>
              <a:lnSpc>
                <a:spcPts val="1562"/>
              </a:lnSpc>
            </a:pPr>
            <a:r>
              <a:rPr lang="en-US" sz="1115">
                <a:solidFill>
                  <a:srgbClr val="034EA2"/>
                </a:solidFill>
                <a:latin typeface="Arial MT Pro"/>
                <a:ea typeface="Arial MT Pro"/>
                <a:cs typeface="Arial MT Pro"/>
                <a:sym typeface="Arial MT Pro"/>
              </a:rPr>
              <a:t>Website - </a:t>
            </a:r>
            <a:r>
              <a:rPr lang="en-US" sz="1115">
                <a:solidFill>
                  <a:srgbClr val="0000FF"/>
                </a:solidFill>
                <a:latin typeface="Arial MT Pro"/>
                <a:ea typeface="Arial MT Pro"/>
                <a:cs typeface="Arial MT Pro"/>
                <a:sym typeface="Arial MT Pro"/>
              </a:rPr>
              <a:t>https://mfe.gov.ro/pnrr/</a:t>
            </a:r>
          </a:p>
        </p:txBody>
      </p:sp>
      <p:sp>
        <p:nvSpPr>
          <p:cNvPr id="22" name="TextBox 22"/>
          <p:cNvSpPr txBox="1"/>
          <p:nvPr/>
        </p:nvSpPr>
        <p:spPr>
          <a:xfrm>
            <a:off x="5844062" y="6254751"/>
            <a:ext cx="3260789" cy="186461"/>
          </a:xfrm>
          <a:prstGeom prst="rect">
            <a:avLst/>
          </a:prstGeom>
        </p:spPr>
        <p:txBody>
          <a:bodyPr lIns="0" tIns="0" rIns="0" bIns="0" rtlCol="0" anchor="t">
            <a:spAutoFit/>
          </a:bodyPr>
          <a:lstStyle/>
          <a:p>
            <a:pPr>
              <a:lnSpc>
                <a:spcPts val="1562"/>
              </a:lnSpc>
            </a:pPr>
            <a:r>
              <a:rPr lang="en-US" sz="1115" dirty="0">
                <a:solidFill>
                  <a:srgbClr val="034EA2"/>
                </a:solidFill>
                <a:latin typeface="Arial MT Pro"/>
                <a:ea typeface="Arial MT Pro"/>
                <a:cs typeface="Arial MT Pro"/>
                <a:sym typeface="Arial MT Pro"/>
              </a:rPr>
              <a:t>Facebook - https://www.facebook.com/PNRROficial</a:t>
            </a:r>
          </a:p>
        </p:txBody>
      </p:sp>
      <p:sp>
        <p:nvSpPr>
          <p:cNvPr id="24" name="TextBox 23">
            <a:extLst>
              <a:ext uri="{FF2B5EF4-FFF2-40B4-BE49-F238E27FC236}">
                <a16:creationId xmlns:a16="http://schemas.microsoft.com/office/drawing/2014/main" id="{C5E4D787-673B-AD14-30E1-DEAFAC775411}"/>
              </a:ext>
            </a:extLst>
          </p:cNvPr>
          <p:cNvSpPr txBox="1"/>
          <p:nvPr/>
        </p:nvSpPr>
        <p:spPr>
          <a:xfrm>
            <a:off x="3010473" y="2459485"/>
            <a:ext cx="6094378" cy="923330"/>
          </a:xfrm>
          <a:prstGeom prst="rect">
            <a:avLst/>
          </a:prstGeom>
          <a:noFill/>
        </p:spPr>
        <p:txBody>
          <a:bodyPr wrap="square">
            <a:spAutoFit/>
          </a:bodyPr>
          <a:lstStyle/>
          <a:p>
            <a:pPr algn="ctr"/>
            <a:r>
              <a:rPr lang="ro-RO" sz="1800" b="1" dirty="0"/>
              <a:t>Conferința „Digitalizarea: Provocări și oportunități”</a:t>
            </a:r>
          </a:p>
          <a:p>
            <a:pPr algn="ctr"/>
            <a:endParaRPr lang="ro-RO" sz="1800" b="1" dirty="0"/>
          </a:p>
          <a:p>
            <a:pPr algn="ctr"/>
            <a:r>
              <a:rPr lang="ro-RO" sz="1800" b="1" dirty="0"/>
              <a:t>Craiova, 26 martie, ora 14.00</a:t>
            </a:r>
            <a:endParaRPr lang="en-US" sz="1800" b="1" dirty="0"/>
          </a:p>
        </p:txBody>
      </p:sp>
      <p:sp>
        <p:nvSpPr>
          <p:cNvPr id="23" name="TextBox 20">
            <a:extLst>
              <a:ext uri="{FF2B5EF4-FFF2-40B4-BE49-F238E27FC236}">
                <a16:creationId xmlns:a16="http://schemas.microsoft.com/office/drawing/2014/main" id="{5B624F7B-8887-34AC-6EA4-90737A9AEB0F}"/>
              </a:ext>
            </a:extLst>
          </p:cNvPr>
          <p:cNvSpPr txBox="1"/>
          <p:nvPr/>
        </p:nvSpPr>
        <p:spPr>
          <a:xfrm>
            <a:off x="1307272" y="1476104"/>
            <a:ext cx="9476083" cy="707822"/>
          </a:xfrm>
          <a:prstGeom prst="rect">
            <a:avLst/>
          </a:prstGeom>
        </p:spPr>
        <p:txBody>
          <a:bodyPr lIns="0" tIns="0" rIns="0" bIns="0" rtlCol="0" anchor="t">
            <a:spAutoFit/>
          </a:bodyPr>
          <a:lstStyle/>
          <a:p>
            <a:pPr>
              <a:lnSpc>
                <a:spcPts val="2555"/>
              </a:lnSpc>
            </a:pPr>
            <a:r>
              <a:rPr lang="en-US" sz="2800" dirty="0">
                <a:solidFill>
                  <a:srgbClr val="010202"/>
                </a:solidFill>
                <a:latin typeface="Arial MT Pro"/>
                <a:ea typeface="Arial MT Pro"/>
                <a:cs typeface="Arial MT Pro"/>
                <a:sym typeface="Arial MT Pro"/>
              </a:rPr>
              <a:t> </a:t>
            </a:r>
          </a:p>
          <a:p>
            <a:pPr algn="ctr">
              <a:lnSpc>
                <a:spcPts val="2777"/>
              </a:lnSpc>
            </a:pPr>
            <a:r>
              <a:rPr lang="ro-RO" sz="2800" b="1" dirty="0">
                <a:solidFill>
                  <a:srgbClr val="000000"/>
                </a:solidFill>
                <a:latin typeface="Arial MT Pro Bold"/>
                <a:ea typeface="Arial MT Pro Bold"/>
                <a:cs typeface="Arial MT Pro Bold"/>
                <a:sym typeface="Arial MT Pro Bold"/>
              </a:rPr>
              <a:t>Vă mulțumim pentru participare!</a:t>
            </a:r>
            <a:r>
              <a:rPr lang="en-US" sz="2800" b="1" dirty="0">
                <a:solidFill>
                  <a:srgbClr val="000000"/>
                </a:solidFill>
                <a:latin typeface="Arial MT Pro Bold"/>
                <a:ea typeface="Arial MT Pro Bold"/>
                <a:cs typeface="Arial MT Pro Bold"/>
                <a:sym typeface="Arial MT Pro Bold"/>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941</TotalTime>
  <Words>702</Words>
  <Application>Microsoft Office PowerPoint</Application>
  <PresentationFormat>Widescreen</PresentationFormat>
  <Paragraphs>59</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MT Pro</vt:lpstr>
      <vt:lpstr>Arial MT Pro Bold</vt:lpstr>
      <vt:lpstr>Calibri</vt:lpstr>
      <vt:lpstr>Calibri (MS) Bold</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Anca Casangiu</dc:creator>
  <cp:lastModifiedBy>Anca Casangiu</cp:lastModifiedBy>
  <cp:revision>14</cp:revision>
  <dcterms:created xsi:type="dcterms:W3CDTF">2026-03-20T12:16:03Z</dcterms:created>
  <dcterms:modified xsi:type="dcterms:W3CDTF">2026-03-26T08:58:38Z</dcterms:modified>
</cp:coreProperties>
</file>